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sldIdLst>
    <p:sldId id="256" r:id="rId2"/>
    <p:sldId id="269" r:id="rId3"/>
    <p:sldId id="257" r:id="rId4"/>
    <p:sldId id="271" r:id="rId5"/>
    <p:sldId id="259" r:id="rId6"/>
    <p:sldId id="282" r:id="rId7"/>
    <p:sldId id="272" r:id="rId8"/>
    <p:sldId id="263" r:id="rId9"/>
    <p:sldId id="264" r:id="rId10"/>
    <p:sldId id="273" r:id="rId11"/>
    <p:sldId id="281" r:id="rId12"/>
    <p:sldId id="265" r:id="rId13"/>
    <p:sldId id="284" r:id="rId14"/>
    <p:sldId id="266" r:id="rId15"/>
    <p:sldId id="267" r:id="rId16"/>
    <p:sldId id="274" r:id="rId17"/>
    <p:sldId id="268" r:id="rId18"/>
    <p:sldId id="291" r:id="rId19"/>
    <p:sldId id="260" r:id="rId20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38E"/>
    <a:srgbClr val="0083A5"/>
    <a:srgbClr val="4F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1800" dirty="0" err="1">
              <a:latin typeface="+mj-lt"/>
            </a:rPr>
            <a:t>Submittion</a:t>
          </a:r>
          <a:r>
            <a:rPr lang="pl-PL" sz="1800" dirty="0">
              <a:latin typeface="+mj-lt"/>
            </a:rPr>
            <a:t> of </a:t>
          </a:r>
          <a:r>
            <a:rPr lang="pl-PL" sz="1800" dirty="0" err="1">
              <a:latin typeface="+mj-lt"/>
            </a:rPr>
            <a:t>application</a:t>
          </a:r>
          <a:endParaRPr lang="pl-PL" sz="1800" dirty="0">
            <a:latin typeface="+mj-lt"/>
          </a:endParaRP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 err="1">
              <a:latin typeface="+mj-lt"/>
            </a:rPr>
            <a:t>Where</a:t>
          </a:r>
          <a:r>
            <a:rPr lang="pl-PL" sz="2400" dirty="0">
              <a:latin typeface="+mj-lt"/>
            </a:rPr>
            <a:t>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and </a:t>
          </a:r>
          <a:r>
            <a:rPr lang="pl-PL" dirty="0" err="1">
              <a:latin typeface="+mj-lt"/>
            </a:rPr>
            <a:t>regional</a:t>
          </a:r>
          <a:r>
            <a:rPr lang="pl-PL" dirty="0">
              <a:latin typeface="+mj-lt"/>
            </a:rPr>
            <a:t> </a:t>
          </a:r>
          <a:r>
            <a:rPr lang="pl-PL" dirty="0" err="1">
              <a:latin typeface="+mj-lt"/>
            </a:rPr>
            <a:t>offices</a:t>
          </a:r>
          <a:r>
            <a:rPr lang="pl-PL" dirty="0">
              <a:latin typeface="+mj-lt"/>
            </a:rPr>
            <a:t> in Kalisz, Konin, Leszno, Piła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How?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br>
            <a:rPr lang="pl-PL" dirty="0">
              <a:latin typeface="+mj-lt"/>
            </a:rPr>
          </a:br>
          <a:r>
            <a:rPr lang="pl-PL" dirty="0">
              <a:latin typeface="+mj-lt"/>
            </a:rPr>
            <a:t>In person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Via post (</a:t>
          </a:r>
          <a:r>
            <a:rPr lang="pl-PL" dirty="0" err="1">
              <a:latin typeface="+mj-lt"/>
            </a:rPr>
            <a:t>procedure</a:t>
          </a:r>
          <a:r>
            <a:rPr lang="pl-PL" dirty="0">
              <a:latin typeface="+mj-lt"/>
            </a:rPr>
            <a:t> </a:t>
          </a:r>
          <a:r>
            <a:rPr lang="pl-PL" dirty="0" err="1">
              <a:latin typeface="+mj-lt"/>
            </a:rPr>
            <a:t>last</a:t>
          </a:r>
          <a:r>
            <a:rPr lang="pl-PL" dirty="0">
              <a:latin typeface="+mj-lt"/>
            </a:rPr>
            <a:t> </a:t>
          </a:r>
          <a:r>
            <a:rPr lang="pl-PL" dirty="0" err="1">
              <a:latin typeface="+mj-lt"/>
            </a:rPr>
            <a:t>longer</a:t>
          </a:r>
          <a:r>
            <a:rPr lang="pl-PL" dirty="0">
              <a:latin typeface="+mj-lt"/>
            </a:rPr>
            <a:t>) – </a:t>
          </a:r>
          <a:r>
            <a:rPr lang="pl-PL" dirty="0" err="1">
              <a:latin typeface="+mj-lt"/>
            </a:rPr>
            <a:t>later</a:t>
          </a:r>
          <a:r>
            <a:rPr lang="pl-PL" dirty="0">
              <a:latin typeface="+mj-lt"/>
            </a:rPr>
            <a:t> o</a:t>
          </a:r>
          <a:r>
            <a:rPr lang="en-US" dirty="0" err="1">
              <a:latin typeface="+mj-lt"/>
            </a:rPr>
            <a:t>riginals</a:t>
          </a:r>
          <a:r>
            <a:rPr lang="en-US" dirty="0">
              <a:latin typeface="+mj-lt"/>
            </a:rPr>
            <a:t> of </a:t>
          </a:r>
          <a:r>
            <a:rPr lang="pl-PL" dirty="0" err="1">
              <a:latin typeface="+mj-lt"/>
            </a:rPr>
            <a:t>passport</a:t>
          </a:r>
          <a:r>
            <a:rPr lang="en-US" dirty="0">
              <a:latin typeface="+mj-lt"/>
            </a:rPr>
            <a:t> must be presented and fingerprints are required to be provided</a:t>
          </a:r>
          <a:endParaRPr lang="pl-PL" dirty="0">
            <a:latin typeface="+mj-lt"/>
          </a:endParaRP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 err="1">
              <a:latin typeface="+mj-lt"/>
            </a:rPr>
            <a:t>When</a:t>
          </a:r>
          <a:r>
            <a:rPr lang="pl-PL" sz="2400" dirty="0">
              <a:latin typeface="+mj-lt"/>
            </a:rPr>
            <a:t>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en-US" dirty="0">
              <a:latin typeface="+mj-lt"/>
            </a:rPr>
            <a:t>no later than on the last day before the expiration of visa, non-visa traffic, residence card</a:t>
          </a:r>
          <a:endParaRPr lang="pl-PL" dirty="0">
            <a:latin typeface="+mj-lt"/>
          </a:endParaRP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 custT="1"/>
      <dgm:spPr>
        <a:solidFill>
          <a:srgbClr val="00638E"/>
        </a:solidFill>
      </dgm:spPr>
      <dgm:t>
        <a:bodyPr/>
        <a:lstStyle/>
        <a:p>
          <a:pPr algn="ctr"/>
          <a:r>
            <a:rPr lang="en-US" sz="1000" dirty="0">
              <a:latin typeface="+mj-lt"/>
            </a:rPr>
            <a:t>the appointment to apply needs to be set through: </a:t>
          </a:r>
          <a:r>
            <a:rPr lang="pl-PL" sz="1100" b="1" dirty="0">
              <a:latin typeface="+mj-lt"/>
            </a:rPr>
            <a:t>1)</a:t>
          </a:r>
          <a:r>
            <a:rPr lang="pl-PL" sz="1100" b="1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https://www.poznan.uw.gov.pl/rejestracja/ </a:t>
          </a:r>
        </a:p>
        <a:p>
          <a:pPr algn="l"/>
          <a:r>
            <a:rPr lang="pl-PL" sz="1100" b="1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2) FOR STUDENTS ONLY – AMU </a:t>
          </a:r>
          <a:r>
            <a:rPr lang="pl-PL" sz="1100" b="1" dirty="0" err="1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Welcome</a:t>
          </a:r>
          <a:r>
            <a:rPr lang="pl-PL" sz="1100" b="1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 Center*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43555E2-F5BC-4324-BA07-A1F7F80A847C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1. </a:t>
          </a:r>
          <a:r>
            <a:rPr lang="pl-PL" dirty="0" err="1">
              <a:latin typeface="+mj-lt"/>
            </a:rPr>
            <a:t>Appointment</a:t>
          </a:r>
          <a:r>
            <a:rPr lang="pl-PL" dirty="0">
              <a:latin typeface="+mj-lt"/>
            </a:rPr>
            <a:t> for </a:t>
          </a:r>
          <a:r>
            <a:rPr lang="pl-PL" dirty="0" err="1">
              <a:latin typeface="+mj-lt"/>
            </a:rPr>
            <a:t>fingerprint</a:t>
          </a:r>
          <a:r>
            <a:rPr lang="pl-PL" dirty="0">
              <a:latin typeface="+mj-lt"/>
            </a:rPr>
            <a:t> - c</a:t>
          </a:r>
          <a:r>
            <a:rPr lang="en-US" dirty="0" err="1">
              <a:latin typeface="+mj-lt"/>
            </a:rPr>
            <a:t>alling</a:t>
          </a:r>
          <a:r>
            <a:rPr lang="en-US" dirty="0">
              <a:latin typeface="+mj-lt"/>
            </a:rPr>
            <a:t> the phone number indicated in the letter from our office</a:t>
          </a:r>
          <a:endParaRPr lang="pl-PL" dirty="0">
            <a:latin typeface="+mj-lt"/>
          </a:endParaRPr>
        </a:p>
      </dgm:t>
    </dgm:pt>
    <dgm:pt modelId="{D004374E-7646-41C5-9954-2BB22678B5CE}" type="parTrans" cxnId="{9D6B8273-96EA-466A-BEFC-ACE70FF87B1F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BC7B0C7E-FEC5-4F46-AA8B-A7D578CAD89D}" type="sibTrans" cxnId="{9D6B8273-96EA-466A-BEFC-ACE70FF87B1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2"/>
      <dgm:spPr/>
    </dgm:pt>
    <dgm:pt modelId="{563131DD-C558-4004-90FF-E434E8CD1E1D}" type="pres">
      <dgm:prSet presAssocID="{35D85C7E-D781-43C9-80CF-86AC4BE076E6}" presName="connTx" presStyleLbl="parChTrans1D4" presStyleIdx="0" presStyleCnt="2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2" custScaleY="202563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558C01E-32D2-4FA3-B8DB-17F03557B540}" type="pres">
      <dgm:prSet presAssocID="{D004374E-7646-41C5-9954-2BB22678B5CE}" presName="Name25" presStyleLbl="parChTrans1D4" presStyleIdx="1" presStyleCnt="2"/>
      <dgm:spPr/>
    </dgm:pt>
    <dgm:pt modelId="{9FEFF85E-FA73-4B85-977E-C7216DE36D7C}" type="pres">
      <dgm:prSet presAssocID="{D004374E-7646-41C5-9954-2BB22678B5CE}" presName="connTx" presStyleLbl="parChTrans1D4" presStyleIdx="1" presStyleCnt="2"/>
      <dgm:spPr/>
    </dgm:pt>
    <dgm:pt modelId="{622CCCFB-2729-48EB-8336-6043F99A6F18}" type="pres">
      <dgm:prSet presAssocID="{A43555E2-F5BC-4324-BA07-A1F7F80A847C}" presName="Name30" presStyleCnt="0"/>
      <dgm:spPr/>
    </dgm:pt>
    <dgm:pt modelId="{16357FB6-423B-4DF6-87EA-B417C10D49EF}" type="pres">
      <dgm:prSet presAssocID="{A43555E2-F5BC-4324-BA07-A1F7F80A847C}" presName="level2Shape" presStyleLbl="node4" presStyleIdx="1" presStyleCnt="2" custLinFactNeighborX="1981" custLinFactNeighborY="66594"/>
      <dgm:spPr/>
    </dgm:pt>
    <dgm:pt modelId="{A1D3A753-C24F-4C92-B86B-13BAB31997CC}" type="pres">
      <dgm:prSet presAssocID="{A43555E2-F5BC-4324-BA07-A1F7F80A847C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F0EC312E-98A9-489D-8EE0-7DE6E7948497}" type="presOf" srcId="{D004374E-7646-41C5-9954-2BB22678B5CE}" destId="{9558C01E-32D2-4FA3-B8DB-17F03557B540}" srcOrd="0" destOrd="0" presId="urn:microsoft.com/office/officeart/2005/8/layout/hierarchy5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9D6B8273-96EA-466A-BEFC-ACE70FF87B1F}" srcId="{C8328C8E-1674-4824-9653-1DC1C74486CF}" destId="{A43555E2-F5BC-4324-BA07-A1F7F80A847C}" srcOrd="0" destOrd="0" parTransId="{D004374E-7646-41C5-9954-2BB22678B5CE}" sibTransId="{BC7B0C7E-FEC5-4F46-AA8B-A7D578CAD89D}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978C079A-0BF3-4A15-AE72-6D4EC5036E09}" type="presOf" srcId="{D004374E-7646-41C5-9954-2BB22678B5CE}" destId="{9FEFF85E-FA73-4B85-977E-C7216DE36D7C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818990D0-33F9-46A9-8F00-9C8C0D38CC4A}" type="presOf" srcId="{A43555E2-F5BC-4324-BA07-A1F7F80A847C}" destId="{16357FB6-423B-4DF6-87EA-B417C10D49EF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DFC3B2A7-C7AD-42D7-9A06-7F562B45D6F1}" type="presParOf" srcId="{41B5903E-7894-4A79-B4FC-A8ED46B4CB00}" destId="{9558C01E-32D2-4FA3-B8DB-17F03557B540}" srcOrd="0" destOrd="0" presId="urn:microsoft.com/office/officeart/2005/8/layout/hierarchy5"/>
    <dgm:cxn modelId="{651CDD73-9016-4FEE-A98B-91B3B2C1F0A7}" type="presParOf" srcId="{9558C01E-32D2-4FA3-B8DB-17F03557B540}" destId="{9FEFF85E-FA73-4B85-977E-C7216DE36D7C}" srcOrd="0" destOrd="0" presId="urn:microsoft.com/office/officeart/2005/8/layout/hierarchy5"/>
    <dgm:cxn modelId="{3E71810E-89A8-48EA-9E5E-1737A112FC1D}" type="presParOf" srcId="{41B5903E-7894-4A79-B4FC-A8ED46B4CB00}" destId="{622CCCFB-2729-48EB-8336-6043F99A6F18}" srcOrd="1" destOrd="0" presId="urn:microsoft.com/office/officeart/2005/8/layout/hierarchy5"/>
    <dgm:cxn modelId="{2BB3B859-C956-433E-B82C-962BDAEFC008}" type="presParOf" srcId="{622CCCFB-2729-48EB-8336-6043F99A6F18}" destId="{16357FB6-423B-4DF6-87EA-B417C10D49EF}" srcOrd="0" destOrd="0" presId="urn:microsoft.com/office/officeart/2005/8/layout/hierarchy5"/>
    <dgm:cxn modelId="{9F05C437-5296-4504-959A-06CC35273214}" type="presParOf" srcId="{622CCCFB-2729-48EB-8336-6043F99A6F18}" destId="{A1D3A753-C24F-4C92-B86B-13BAB31997CC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6665" y="2477356"/>
          <a:ext cx="1700702" cy="850351"/>
        </a:xfrm>
        <a:prstGeom prst="roundRect">
          <a:avLst>
            <a:gd name="adj" fmla="val 10000"/>
          </a:avLst>
        </a:prstGeom>
        <a:solidFill>
          <a:srgbClr val="00A6AA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 err="1">
              <a:latin typeface="+mj-lt"/>
            </a:rPr>
            <a:t>Submittion</a:t>
          </a:r>
          <a:r>
            <a:rPr lang="pl-PL" sz="1800" kern="1200" dirty="0">
              <a:latin typeface="+mj-lt"/>
            </a:rPr>
            <a:t> of </a:t>
          </a:r>
          <a:r>
            <a:rPr lang="pl-PL" sz="1800" kern="1200" dirty="0" err="1">
              <a:latin typeface="+mj-lt"/>
            </a:rPr>
            <a:t>application</a:t>
          </a:r>
          <a:endParaRPr lang="pl-PL" sz="1800" kern="1200" dirty="0">
            <a:latin typeface="+mj-lt"/>
          </a:endParaRPr>
        </a:p>
      </dsp:txBody>
      <dsp:txXfrm>
        <a:off x="31571" y="2502262"/>
        <a:ext cx="1650890" cy="800539"/>
      </dsp:txXfrm>
    </dsp:sp>
    <dsp:sp modelId="{1A65E324-942B-4E01-BF1F-3AD13C81DB28}">
      <dsp:nvSpPr>
        <dsp:cNvPr id="0" name=""/>
        <dsp:cNvSpPr/>
      </dsp:nvSpPr>
      <dsp:spPr>
        <a:xfrm rot="17380293">
          <a:off x="1037072" y="1937884"/>
          <a:ext cx="202087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2020871" y="131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>
            <a:latin typeface="+mj-lt"/>
          </a:endParaRPr>
        </a:p>
      </dsp:txBody>
      <dsp:txXfrm>
        <a:off x="1996986" y="1900546"/>
        <a:ext cx="101043" cy="101043"/>
      </dsp:txXfrm>
    </dsp:sp>
    <dsp:sp modelId="{4DB26918-EFD3-4880-8B9F-0377C8D76B79}">
      <dsp:nvSpPr>
        <dsp:cNvPr id="0" name=""/>
        <dsp:cNvSpPr/>
      </dsp:nvSpPr>
      <dsp:spPr>
        <a:xfrm>
          <a:off x="2387648" y="574427"/>
          <a:ext cx="1700702" cy="850351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 err="1">
              <a:latin typeface="+mj-lt"/>
            </a:rPr>
            <a:t>Where</a:t>
          </a:r>
          <a:r>
            <a:rPr lang="pl-PL" sz="2400" kern="1200" dirty="0">
              <a:latin typeface="+mj-lt"/>
            </a:rPr>
            <a:t>?</a:t>
          </a:r>
        </a:p>
      </dsp:txBody>
      <dsp:txXfrm>
        <a:off x="2412554" y="599333"/>
        <a:ext cx="1650890" cy="800539"/>
      </dsp:txXfrm>
    </dsp:sp>
    <dsp:sp modelId="{5C6B95F2-4523-4295-AEEB-89D89769DB70}">
      <dsp:nvSpPr>
        <dsp:cNvPr id="0" name=""/>
        <dsp:cNvSpPr/>
      </dsp:nvSpPr>
      <dsp:spPr>
        <a:xfrm>
          <a:off x="4088351" y="986419"/>
          <a:ext cx="68028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680281" y="13183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411484" y="982596"/>
        <a:ext cx="34014" cy="34014"/>
      </dsp:txXfrm>
    </dsp:sp>
    <dsp:sp modelId="{38C4D2DE-4F0C-41BB-AD3E-BFF63BB091CF}">
      <dsp:nvSpPr>
        <dsp:cNvPr id="0" name=""/>
        <dsp:cNvSpPr/>
      </dsp:nvSpPr>
      <dsp:spPr>
        <a:xfrm>
          <a:off x="4768632" y="574427"/>
          <a:ext cx="1700702" cy="850351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latin typeface="+mj-lt"/>
            </a:rPr>
            <a:t>Poznań and </a:t>
          </a:r>
          <a:r>
            <a:rPr lang="pl-PL" sz="1000" kern="1200" dirty="0" err="1">
              <a:latin typeface="+mj-lt"/>
            </a:rPr>
            <a:t>regional</a:t>
          </a:r>
          <a:r>
            <a:rPr lang="pl-PL" sz="1000" kern="1200" dirty="0">
              <a:latin typeface="+mj-lt"/>
            </a:rPr>
            <a:t> </a:t>
          </a:r>
          <a:r>
            <a:rPr lang="pl-PL" sz="1000" kern="1200" dirty="0" err="1">
              <a:latin typeface="+mj-lt"/>
            </a:rPr>
            <a:t>offices</a:t>
          </a:r>
          <a:r>
            <a:rPr lang="pl-PL" sz="1000" kern="1200" dirty="0">
              <a:latin typeface="+mj-lt"/>
            </a:rPr>
            <a:t> in Kalisz, Konin, Leszno, Piła</a:t>
          </a:r>
        </a:p>
      </dsp:txBody>
      <dsp:txXfrm>
        <a:off x="4793538" y="599333"/>
        <a:ext cx="1650890" cy="800539"/>
      </dsp:txXfrm>
    </dsp:sp>
    <dsp:sp modelId="{2047D734-5719-4F28-90A8-F9D20BC886FD}">
      <dsp:nvSpPr>
        <dsp:cNvPr id="0" name=""/>
        <dsp:cNvSpPr/>
      </dsp:nvSpPr>
      <dsp:spPr>
        <a:xfrm rot="1066269">
          <a:off x="1690324" y="2998367"/>
          <a:ext cx="714368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714368" y="131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29649" y="2993691"/>
        <a:ext cx="35718" cy="35718"/>
      </dsp:txXfrm>
    </dsp:sp>
    <dsp:sp modelId="{F0C853F3-14BE-4DCF-B090-571663117105}">
      <dsp:nvSpPr>
        <dsp:cNvPr id="0" name=""/>
        <dsp:cNvSpPr/>
      </dsp:nvSpPr>
      <dsp:spPr>
        <a:xfrm>
          <a:off x="2387648" y="2695393"/>
          <a:ext cx="1700702" cy="850351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How?</a:t>
          </a:r>
        </a:p>
      </dsp:txBody>
      <dsp:txXfrm>
        <a:off x="2412554" y="2720299"/>
        <a:ext cx="1650890" cy="800539"/>
      </dsp:txXfrm>
    </dsp:sp>
    <dsp:sp modelId="{C23B02D2-6F67-4D59-811C-35EF67E009DC}">
      <dsp:nvSpPr>
        <dsp:cNvPr id="0" name=""/>
        <dsp:cNvSpPr/>
      </dsp:nvSpPr>
      <dsp:spPr>
        <a:xfrm rot="18833825">
          <a:off x="3937927" y="2753891"/>
          <a:ext cx="981129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981129" y="13183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403963" y="2742546"/>
        <a:ext cx="49056" cy="49056"/>
      </dsp:txXfrm>
    </dsp:sp>
    <dsp:sp modelId="{04F512E5-C968-4ECB-8F35-859A3CA0C377}">
      <dsp:nvSpPr>
        <dsp:cNvPr id="0" name=""/>
        <dsp:cNvSpPr/>
      </dsp:nvSpPr>
      <dsp:spPr>
        <a:xfrm>
          <a:off x="4768632" y="1988404"/>
          <a:ext cx="1700702" cy="850351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pl-PL" sz="1000" kern="1200" dirty="0">
              <a:latin typeface="+mj-lt"/>
            </a:rPr>
          </a:br>
          <a:r>
            <a:rPr lang="pl-PL" sz="1000" kern="1200" dirty="0">
              <a:latin typeface="+mj-lt"/>
            </a:rPr>
            <a:t>In person</a:t>
          </a:r>
        </a:p>
      </dsp:txBody>
      <dsp:txXfrm>
        <a:off x="4793538" y="2013310"/>
        <a:ext cx="1650890" cy="800539"/>
      </dsp:txXfrm>
    </dsp:sp>
    <dsp:sp modelId="{AC4722C7-BC81-4DC6-AC88-5AB038CC465D}">
      <dsp:nvSpPr>
        <dsp:cNvPr id="0" name=""/>
        <dsp:cNvSpPr/>
      </dsp:nvSpPr>
      <dsp:spPr>
        <a:xfrm>
          <a:off x="6469335" y="2400396"/>
          <a:ext cx="68028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680281" y="13183"/>
              </a:lnTo>
            </a:path>
          </a:pathLst>
        </a:custGeom>
        <a:noFill/>
        <a:ln w="2540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92468" y="2396573"/>
        <a:ext cx="34014" cy="34014"/>
      </dsp:txXfrm>
    </dsp:sp>
    <dsp:sp modelId="{703D6FA2-C72D-44BE-AFB0-6970BC2B571E}">
      <dsp:nvSpPr>
        <dsp:cNvPr id="0" name=""/>
        <dsp:cNvSpPr/>
      </dsp:nvSpPr>
      <dsp:spPr>
        <a:xfrm>
          <a:off x="7149616" y="1552331"/>
          <a:ext cx="1700702" cy="1722497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</a:rPr>
            <a:t>the appointment to apply needs to be set through: </a:t>
          </a:r>
          <a:r>
            <a:rPr lang="pl-PL" sz="1100" b="1" kern="1200" dirty="0">
              <a:latin typeface="+mj-lt"/>
            </a:rPr>
            <a:t>1)</a:t>
          </a:r>
          <a:r>
            <a:rPr lang="pl-PL" sz="1100" b="1" kern="1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https://www.poznan.uw.gov.pl/rejestracja/ </a:t>
          </a:r>
        </a:p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2) FOR STUDENTS ONLY – AMU </a:t>
          </a:r>
          <a:r>
            <a:rPr lang="pl-PL" sz="1100" b="1" kern="1200" dirty="0" err="1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Welcome</a:t>
          </a:r>
          <a:r>
            <a:rPr lang="pl-PL" sz="1100" b="1" kern="1200" dirty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rPr>
            <a:t> Center*</a:t>
          </a:r>
        </a:p>
      </dsp:txBody>
      <dsp:txXfrm>
        <a:off x="7199428" y="1602143"/>
        <a:ext cx="1601078" cy="1622873"/>
      </dsp:txXfrm>
    </dsp:sp>
    <dsp:sp modelId="{C6F239AF-2842-436E-A32C-9A347D2C96F8}">
      <dsp:nvSpPr>
        <dsp:cNvPr id="0" name=""/>
        <dsp:cNvSpPr/>
      </dsp:nvSpPr>
      <dsp:spPr>
        <a:xfrm rot="2766175">
          <a:off x="3937927" y="3460879"/>
          <a:ext cx="981129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981129" y="13183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403963" y="3449534"/>
        <a:ext cx="49056" cy="49056"/>
      </dsp:txXfrm>
    </dsp:sp>
    <dsp:sp modelId="{279EA419-0ECB-4D80-B78A-9B46A21704D4}">
      <dsp:nvSpPr>
        <dsp:cNvPr id="0" name=""/>
        <dsp:cNvSpPr/>
      </dsp:nvSpPr>
      <dsp:spPr>
        <a:xfrm>
          <a:off x="4768632" y="3402381"/>
          <a:ext cx="1700702" cy="850351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latin typeface="+mj-lt"/>
            </a:rPr>
            <a:t>Via post (</a:t>
          </a:r>
          <a:r>
            <a:rPr lang="pl-PL" sz="1000" kern="1200" dirty="0" err="1">
              <a:latin typeface="+mj-lt"/>
            </a:rPr>
            <a:t>procedure</a:t>
          </a:r>
          <a:r>
            <a:rPr lang="pl-PL" sz="1000" kern="1200" dirty="0">
              <a:latin typeface="+mj-lt"/>
            </a:rPr>
            <a:t> </a:t>
          </a:r>
          <a:r>
            <a:rPr lang="pl-PL" sz="1000" kern="1200" dirty="0" err="1">
              <a:latin typeface="+mj-lt"/>
            </a:rPr>
            <a:t>last</a:t>
          </a:r>
          <a:r>
            <a:rPr lang="pl-PL" sz="1000" kern="1200" dirty="0">
              <a:latin typeface="+mj-lt"/>
            </a:rPr>
            <a:t> </a:t>
          </a:r>
          <a:r>
            <a:rPr lang="pl-PL" sz="1000" kern="1200" dirty="0" err="1">
              <a:latin typeface="+mj-lt"/>
            </a:rPr>
            <a:t>longer</a:t>
          </a:r>
          <a:r>
            <a:rPr lang="pl-PL" sz="1000" kern="1200" dirty="0">
              <a:latin typeface="+mj-lt"/>
            </a:rPr>
            <a:t>) – </a:t>
          </a:r>
          <a:r>
            <a:rPr lang="pl-PL" sz="1000" kern="1200" dirty="0" err="1">
              <a:latin typeface="+mj-lt"/>
            </a:rPr>
            <a:t>later</a:t>
          </a:r>
          <a:r>
            <a:rPr lang="pl-PL" sz="1000" kern="1200" dirty="0">
              <a:latin typeface="+mj-lt"/>
            </a:rPr>
            <a:t> o</a:t>
          </a:r>
          <a:r>
            <a:rPr lang="en-US" sz="1000" kern="1200" dirty="0" err="1">
              <a:latin typeface="+mj-lt"/>
            </a:rPr>
            <a:t>riginals</a:t>
          </a:r>
          <a:r>
            <a:rPr lang="en-US" sz="1000" kern="1200" dirty="0">
              <a:latin typeface="+mj-lt"/>
            </a:rPr>
            <a:t> of </a:t>
          </a:r>
          <a:r>
            <a:rPr lang="pl-PL" sz="1000" kern="1200" dirty="0" err="1">
              <a:latin typeface="+mj-lt"/>
            </a:rPr>
            <a:t>passport</a:t>
          </a:r>
          <a:r>
            <a:rPr lang="en-US" sz="1000" kern="1200" dirty="0">
              <a:latin typeface="+mj-lt"/>
            </a:rPr>
            <a:t> must be presented and fingerprints are required to be provided</a:t>
          </a:r>
          <a:endParaRPr lang="pl-PL" sz="1000" kern="1200" dirty="0">
            <a:latin typeface="+mj-lt"/>
          </a:endParaRPr>
        </a:p>
      </dsp:txBody>
      <dsp:txXfrm>
        <a:off x="4793538" y="3427287"/>
        <a:ext cx="1650890" cy="800539"/>
      </dsp:txXfrm>
    </dsp:sp>
    <dsp:sp modelId="{9558C01E-32D2-4FA3-B8DB-17F03557B540}">
      <dsp:nvSpPr>
        <dsp:cNvPr id="0" name=""/>
        <dsp:cNvSpPr/>
      </dsp:nvSpPr>
      <dsp:spPr>
        <a:xfrm rot="2370024">
          <a:off x="6367675" y="4097515"/>
          <a:ext cx="890264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890264" y="13183"/>
              </a:lnTo>
            </a:path>
          </a:pathLst>
        </a:custGeom>
        <a:noFill/>
        <a:ln w="25400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90551" y="4088442"/>
        <a:ext cx="44513" cy="44513"/>
      </dsp:txXfrm>
    </dsp:sp>
    <dsp:sp modelId="{16357FB6-423B-4DF6-87EA-B417C10D49EF}">
      <dsp:nvSpPr>
        <dsp:cNvPr id="0" name=""/>
        <dsp:cNvSpPr/>
      </dsp:nvSpPr>
      <dsp:spPr>
        <a:xfrm>
          <a:off x="7156281" y="3968664"/>
          <a:ext cx="1700702" cy="850351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>
              <a:latin typeface="+mj-lt"/>
            </a:rPr>
            <a:t>1. </a:t>
          </a:r>
          <a:r>
            <a:rPr lang="pl-PL" sz="1000" kern="1200" dirty="0" err="1">
              <a:latin typeface="+mj-lt"/>
            </a:rPr>
            <a:t>Appointment</a:t>
          </a:r>
          <a:r>
            <a:rPr lang="pl-PL" sz="1000" kern="1200" dirty="0">
              <a:latin typeface="+mj-lt"/>
            </a:rPr>
            <a:t> for </a:t>
          </a:r>
          <a:r>
            <a:rPr lang="pl-PL" sz="1000" kern="1200" dirty="0" err="1">
              <a:latin typeface="+mj-lt"/>
            </a:rPr>
            <a:t>fingerprint</a:t>
          </a:r>
          <a:r>
            <a:rPr lang="pl-PL" sz="1000" kern="1200" dirty="0">
              <a:latin typeface="+mj-lt"/>
            </a:rPr>
            <a:t> - c</a:t>
          </a:r>
          <a:r>
            <a:rPr lang="en-US" sz="1000" kern="1200" dirty="0" err="1">
              <a:latin typeface="+mj-lt"/>
            </a:rPr>
            <a:t>alling</a:t>
          </a:r>
          <a:r>
            <a:rPr lang="en-US" sz="1000" kern="1200" dirty="0">
              <a:latin typeface="+mj-lt"/>
            </a:rPr>
            <a:t> the phone number indicated in the letter from our office</a:t>
          </a:r>
          <a:endParaRPr lang="pl-PL" sz="1000" kern="1200" dirty="0">
            <a:latin typeface="+mj-lt"/>
          </a:endParaRPr>
        </a:p>
      </dsp:txBody>
      <dsp:txXfrm>
        <a:off x="7181187" y="3993570"/>
        <a:ext cx="1650890" cy="800539"/>
      </dsp:txXfrm>
    </dsp:sp>
    <dsp:sp modelId="{0762F2FF-3755-49E2-8035-BF51FEF8D488}">
      <dsp:nvSpPr>
        <dsp:cNvPr id="0" name=""/>
        <dsp:cNvSpPr/>
      </dsp:nvSpPr>
      <dsp:spPr>
        <a:xfrm rot="4219707">
          <a:off x="1037072" y="3840813"/>
          <a:ext cx="202087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2020871" y="131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00" kern="1200">
            <a:latin typeface="+mj-lt"/>
          </a:endParaRPr>
        </a:p>
      </dsp:txBody>
      <dsp:txXfrm>
        <a:off x="1996986" y="3803475"/>
        <a:ext cx="101043" cy="101043"/>
      </dsp:txXfrm>
    </dsp:sp>
    <dsp:sp modelId="{E8572EB9-3448-4A29-B34B-5D1A8D1CE11B}">
      <dsp:nvSpPr>
        <dsp:cNvPr id="0" name=""/>
        <dsp:cNvSpPr/>
      </dsp:nvSpPr>
      <dsp:spPr>
        <a:xfrm>
          <a:off x="2387648" y="4380285"/>
          <a:ext cx="1700702" cy="850351"/>
        </a:xfrm>
        <a:prstGeom prst="roundRect">
          <a:avLst>
            <a:gd name="adj" fmla="val 10000"/>
          </a:avLst>
        </a:prstGeom>
        <a:solidFill>
          <a:srgbClr val="0083A5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 err="1">
              <a:latin typeface="+mj-lt"/>
            </a:rPr>
            <a:t>When</a:t>
          </a:r>
          <a:r>
            <a:rPr lang="pl-PL" sz="2400" kern="1200" dirty="0">
              <a:latin typeface="+mj-lt"/>
            </a:rPr>
            <a:t>?</a:t>
          </a:r>
        </a:p>
      </dsp:txBody>
      <dsp:txXfrm>
        <a:off x="2412554" y="4405191"/>
        <a:ext cx="1650890" cy="800539"/>
      </dsp:txXfrm>
    </dsp:sp>
    <dsp:sp modelId="{7E3E61B1-F2D8-4860-A48E-7521B559AFC7}">
      <dsp:nvSpPr>
        <dsp:cNvPr id="0" name=""/>
        <dsp:cNvSpPr/>
      </dsp:nvSpPr>
      <dsp:spPr>
        <a:xfrm>
          <a:off x="4088351" y="4792277"/>
          <a:ext cx="68028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680281" y="13183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411484" y="4788454"/>
        <a:ext cx="34014" cy="34014"/>
      </dsp:txXfrm>
    </dsp:sp>
    <dsp:sp modelId="{A395F7D0-E273-492C-8C34-FCEB22246C45}">
      <dsp:nvSpPr>
        <dsp:cNvPr id="0" name=""/>
        <dsp:cNvSpPr/>
      </dsp:nvSpPr>
      <dsp:spPr>
        <a:xfrm>
          <a:off x="4768632" y="4380285"/>
          <a:ext cx="1700702" cy="850351"/>
        </a:xfrm>
        <a:prstGeom prst="roundRect">
          <a:avLst>
            <a:gd name="adj" fmla="val 10000"/>
          </a:avLst>
        </a:prstGeom>
        <a:solidFill>
          <a:srgbClr val="00638E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latin typeface="+mj-lt"/>
            </a:rPr>
            <a:t>no later than on the last day before the expiration of visa, non-visa traffic, residence card</a:t>
          </a:r>
          <a:endParaRPr lang="pl-PL" sz="1000" kern="1200" dirty="0">
            <a:latin typeface="+mj-lt"/>
          </a:endParaRPr>
        </a:p>
      </dsp:txBody>
      <dsp:txXfrm>
        <a:off x="4793538" y="4405191"/>
        <a:ext cx="1650890" cy="800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CA489007-F359-4955-990D-84056AA254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5982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9CDDE3AC-B3A7-47B0-84BE-92D16AE45274}" type="slidenum">
              <a:rPr lang="pl-PL" smtClean="0"/>
              <a:pPr/>
              <a:t>1</a:t>
            </a:fld>
            <a:endParaRPr lang="pl-PL" dirty="0"/>
          </a:p>
        </p:txBody>
      </p:sp>
      <p:sp>
        <p:nvSpPr>
          <p:cNvPr id="102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99A0282-64E3-4055-A400-FF8A19761763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8B83D7-1A70-4AB1-88B7-EAD811DBB671}" type="slidenum">
              <a:rPr lang="pl-PL" smtClean="0"/>
              <a:pPr/>
              <a:t>16</a:t>
            </a:fld>
            <a:endParaRPr lang="pl-PL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0819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17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83D208D-E169-49A7-B405-9C9ADA9D15A3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08B83D7-1A70-4AB1-88B7-EAD811DBB671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D99A0282-64E3-4055-A400-FF8A19761763}" type="slidenum">
              <a:rPr lang="pl-PL" smtClean="0"/>
              <a:pPr/>
              <a:t>5</a:t>
            </a:fld>
            <a:endParaRPr lang="pl-PL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6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110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67CCD9D-FBCF-4FE8-BAA1-2A0DF27EB8B7}" type="slidenum">
              <a:rPr lang="pl-PL" smtClean="0"/>
              <a:pPr/>
              <a:t>8</a:t>
            </a:fld>
            <a:endParaRPr lang="pl-PL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67CCD9D-FBCF-4FE8-BAA1-2A0DF27EB8B7}" type="slidenum">
              <a:rPr lang="pl-PL" smtClean="0"/>
              <a:pPr/>
              <a:t>9</a:t>
            </a:fld>
            <a:endParaRPr lang="pl-PL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12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A238430D-A002-46FC-8F9A-DFFA1C3B8515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500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D9905-3267-42DE-A92A-2535C2F316E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C817-EB45-4BB7-9988-67119B02B9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792163"/>
            <a:ext cx="2055813" cy="533717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792163"/>
            <a:ext cx="6019800" cy="53371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9DBA-28CC-45C7-A326-BE523844FE3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07F35-CF45-4052-B3FB-0664352013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D0ECA-4069-4E96-AA5E-DEFE87D0485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2BE61-65BA-4370-A7D4-79C76C726D2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CC31E-CDE3-43AE-A9AC-AD68E2A08E1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559CE-C9F1-4040-99BD-04574B22C5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70D0A-D7C6-4B9D-A67D-B57EAC86A7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AC398-9D92-46C5-9432-602EEB2CAB8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226F1-D54B-4D3F-B9BA-F7C2FD1AC5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92163"/>
            <a:ext cx="7770813" cy="19431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Quibus volo eossi utem iustrum facernam 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r>
              <a:rPr lang="pl-PL"/>
              <a:t>19-10-24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CA93A76-AB52-42AC-87E9-D58946A5EB9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Kliknij, aby edytować format tekstu konspektu</a:t>
            </a:r>
          </a:p>
          <a:p>
            <a:pPr lvl="1"/>
            <a:r>
              <a:rPr lang="en-GB"/>
              <a:t>Drugi poziom konspektu</a:t>
            </a:r>
          </a:p>
          <a:p>
            <a:pPr lvl="2"/>
            <a:r>
              <a:rPr lang="en-GB"/>
              <a:t>Trzeci poziom konspektu</a:t>
            </a:r>
          </a:p>
          <a:p>
            <a:pPr lvl="3"/>
            <a:r>
              <a:rPr lang="en-GB"/>
              <a:t>Czwarty poziom konspektu</a:t>
            </a:r>
          </a:p>
          <a:p>
            <a:pPr lvl="4"/>
            <a:r>
              <a:rPr lang="en-GB"/>
              <a:t>Piąty poziom konspektu</a:t>
            </a:r>
          </a:p>
          <a:p>
            <a:pPr lvl="4"/>
            <a:r>
              <a:rPr lang="en-GB"/>
              <a:t>Szósty poziom konspektu</a:t>
            </a:r>
          </a:p>
          <a:p>
            <a:pPr lvl="4"/>
            <a:r>
              <a:rPr lang="en-GB"/>
              <a:t>Siódmy poziom konspektu</a:t>
            </a:r>
          </a:p>
          <a:p>
            <a:pPr lvl="4"/>
            <a:r>
              <a:rPr lang="en-GB"/>
              <a:t>Ósmy poziom konspektu</a:t>
            </a:r>
          </a:p>
          <a:p>
            <a:pPr lvl="4"/>
            <a:r>
              <a:rPr lang="en-GB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638E"/>
          </a:solidFill>
          <a:latin typeface="Open Sans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638E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83A5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83A5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83A5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pl/do-pobrania/oswiadczenie-dot-kosztow-zamieszkania-studenci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hyperlink" Target="https://migrant.poznan.uw.gov.pl/pl/do-pobrania/wniosek-o-zarejestrowanie-pobytu-obywatela-ue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welcome@amu.edu.pl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grant.poznan.uw.gov.pl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grant.poznan.uw.gov.pl/en/do-pobrania/declaration-regarding-cost-housing-students" TargetMode="External"/><Relationship Id="rId5" Type="http://schemas.openxmlformats.org/officeDocument/2006/relationships/hyperlink" Target="https://www.mos.cudzoziemcy.gov.pl/" TargetMode="External"/><Relationship Id="rId4" Type="http://schemas.openxmlformats.org/officeDocument/2006/relationships/hyperlink" Target="https://migrant.poznan.uw.gov.pl/en/do-pobrania/applications-temporary-residence-permit-forms-proceedings-started-after-april-27-201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s://migrant.poznan.uw.gov.pl/en/faq/what-amount-financial-resources-i-should-have-be-granted-temporary-residence-permit-purpo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371600" y="3213100"/>
            <a:ext cx="7772400" cy="2387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276600" y="2420938"/>
            <a:ext cx="5348288" cy="308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052" name="Prostokąt 1"/>
          <p:cNvSpPr>
            <a:spLocks noChangeArrowheads="1"/>
          </p:cNvSpPr>
          <p:nvPr/>
        </p:nvSpPr>
        <p:spPr bwMode="auto">
          <a:xfrm>
            <a:off x="2286000" y="3125788"/>
            <a:ext cx="6534150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endParaRPr lang="pl-PL" dirty="0">
              <a:solidFill>
                <a:srgbClr val="00638D"/>
              </a:solidFill>
              <a:latin typeface="Open Sans" pitchFamily="32" charset="0"/>
            </a:endParaRPr>
          </a:p>
          <a:p>
            <a:r>
              <a:rPr lang="pl-PL" dirty="0">
                <a:solidFill>
                  <a:srgbClr val="00638D"/>
                </a:solidFill>
                <a:latin typeface="Open Sans" pitchFamily="32" charset="0"/>
              </a:rPr>
              <a:t>					</a:t>
            </a:r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D78C1D97-9A97-4DB4-9482-435141712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913" y="5795963"/>
            <a:ext cx="2085013" cy="451143"/>
          </a:xfrm>
          <a:prstGeom prst="rect">
            <a:avLst/>
          </a:prstGeom>
        </p:spPr>
      </p:pic>
      <p:pic>
        <p:nvPicPr>
          <p:cNvPr id="8" name="Picture 6" descr="E:\WSC-UW-POZIOM-rgb.jpg">
            <a:extLst>
              <a:ext uri="{FF2B5EF4-FFF2-40B4-BE49-F238E27FC236}">
                <a16:creationId xmlns:a16="http://schemas.microsoft.com/office/drawing/2014/main" id="{36B4E285-3C00-461C-9691-8FE9B3E11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6413" y="1655763"/>
            <a:ext cx="8118475" cy="294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92E108FA-AA90-49A2-ACDA-A1A3864250EF}"/>
              </a:ext>
            </a:extLst>
          </p:cNvPr>
          <p:cNvSpPr txBox="1"/>
          <p:nvPr/>
        </p:nvSpPr>
        <p:spPr>
          <a:xfrm>
            <a:off x="3303262" y="5735026"/>
            <a:ext cx="4293163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Bezpieczna Przystań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Projekt „</a:t>
            </a:r>
            <a:r>
              <a:rPr lang="pl-PL" sz="1000" dirty="0">
                <a:solidFill>
                  <a:srgbClr val="0083A5"/>
                </a:solidFill>
              </a:rPr>
              <a:t>Wielkopolska - Wspólna Przyszłość</a:t>
            </a:r>
            <a:r>
              <a:rPr lang="pl-PL" sz="1000" dirty="0">
                <a:solidFill>
                  <a:srgbClr val="0083A5"/>
                </a:solidFill>
                <a:latin typeface="+mj-lt"/>
              </a:rPr>
              <a:t>”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Współfinansowany z Programu Krajowego Funduszu Azylu, Migracji i </a:t>
            </a:r>
          </a:p>
          <a:p>
            <a:r>
              <a:rPr lang="pl-PL" sz="1000" dirty="0">
                <a:solidFill>
                  <a:srgbClr val="0083A5"/>
                </a:solidFill>
                <a:latin typeface="+mj-lt"/>
              </a:rPr>
              <a:t>Integracji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A629-F98E-421C-BCE3-17974A49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92163"/>
            <a:ext cx="7770813" cy="692621"/>
          </a:xfrm>
        </p:spPr>
        <p:txBody>
          <a:bodyPr/>
          <a:lstStyle/>
          <a:p>
            <a:r>
              <a:rPr lang="pl-PL" dirty="0" err="1"/>
              <a:t>Housing</a:t>
            </a:r>
            <a:r>
              <a:rPr lang="pl-PL" dirty="0"/>
              <a:t> </a:t>
            </a:r>
            <a:r>
              <a:rPr lang="pl-PL" dirty="0" err="1"/>
              <a:t>costs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5E9512-F50A-4CB7-95D9-54180EABC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4963"/>
            <a:ext cx="8228013" cy="4524375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The cost of living includes</a:t>
            </a:r>
            <a:r>
              <a:rPr lang="pl-PL" sz="2400" dirty="0"/>
              <a:t>: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 err="1"/>
              <a:t>Lease</a:t>
            </a:r>
            <a:endParaRPr lang="pl-PL" sz="16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Utilities, including: energy, gas, water, sewage, waste</a:t>
            </a:r>
          </a:p>
          <a:p>
            <a:pPr marL="43180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How to </a:t>
            </a:r>
            <a:r>
              <a:rPr lang="pl-PL" sz="2400" dirty="0" err="1"/>
              <a:t>confirm</a:t>
            </a:r>
            <a:r>
              <a:rPr lang="pl-PL" sz="2400" dirty="0"/>
              <a:t> </a:t>
            </a:r>
            <a:r>
              <a:rPr lang="pl-PL" sz="2400" dirty="0" err="1"/>
              <a:t>it</a:t>
            </a:r>
            <a:r>
              <a:rPr lang="pl-PL" sz="2400" dirty="0"/>
              <a:t>: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>
                <a:solidFill>
                  <a:srgbClr val="009999"/>
                </a:solidFill>
              </a:rPr>
              <a:t>signed declaration regarding housing costs</a:t>
            </a:r>
            <a:r>
              <a:rPr lang="pl-PL" sz="1600" dirty="0">
                <a:solidFill>
                  <a:srgbClr val="009999"/>
                </a:solidFill>
              </a:rPr>
              <a:t>: </a:t>
            </a:r>
            <a:r>
              <a:rPr lang="pl-PL" sz="1200" dirty="0">
                <a:solidFill>
                  <a:srgbClr val="009999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https://migrant.poznan.uw.gov.pl/pl/do-pobrania/oswiadczenie-dot-kosztow-zamieszkania-studenci</a:t>
            </a:r>
            <a:r>
              <a:rPr lang="pl-PL" sz="1200" dirty="0">
                <a:solidFill>
                  <a:srgbClr val="009999"/>
                </a:solidFill>
              </a:rPr>
              <a:t> </a:t>
            </a:r>
            <a:endParaRPr lang="pl-PL" sz="1600" dirty="0">
              <a:solidFill>
                <a:srgbClr val="009999"/>
              </a:solidFill>
            </a:endParaRP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Certificate from the</a:t>
            </a:r>
            <a:r>
              <a:rPr lang="pl-PL" sz="1600" dirty="0"/>
              <a:t> student </a:t>
            </a:r>
            <a:r>
              <a:rPr lang="en-US" sz="1600" dirty="0"/>
              <a:t>dormitory about the amount of accommodation costs per month</a:t>
            </a:r>
            <a:endParaRPr lang="pl-PL" sz="1600" dirty="0"/>
          </a:p>
          <a:p>
            <a:pPr marL="908050" lvl="2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algn="ctr"/>
            <a:r>
              <a:rPr lang="pl-PL" sz="1600" b="1" dirty="0">
                <a:solidFill>
                  <a:srgbClr val="009999"/>
                </a:solidFill>
              </a:rPr>
              <a:t>      </a:t>
            </a:r>
            <a:r>
              <a:rPr lang="pl-PL" sz="1600" b="1" dirty="0" err="1">
                <a:solidFill>
                  <a:srgbClr val="009999"/>
                </a:solidFill>
              </a:rPr>
              <a:t>If</a:t>
            </a:r>
            <a:r>
              <a:rPr lang="pl-PL" sz="1600" b="1" dirty="0">
                <a:solidFill>
                  <a:srgbClr val="009999"/>
                </a:solidFill>
              </a:rPr>
              <a:t> </a:t>
            </a:r>
            <a:r>
              <a:rPr lang="pl-PL" sz="1600" b="1" dirty="0" err="1">
                <a:solidFill>
                  <a:srgbClr val="009999"/>
                </a:solidFill>
              </a:rPr>
              <a:t>you</a:t>
            </a:r>
            <a:r>
              <a:rPr lang="pl-PL" sz="1600" b="1" dirty="0">
                <a:solidFill>
                  <a:srgbClr val="009999"/>
                </a:solidFill>
              </a:rPr>
              <a:t> </a:t>
            </a:r>
            <a:r>
              <a:rPr lang="pl-PL" sz="1600" b="1" dirty="0" err="1">
                <a:solidFill>
                  <a:srgbClr val="009999"/>
                </a:solidFill>
              </a:rPr>
              <a:t>change</a:t>
            </a:r>
            <a:r>
              <a:rPr lang="en-US" sz="1600" b="1" dirty="0">
                <a:solidFill>
                  <a:srgbClr val="009999"/>
                </a:solidFill>
              </a:rPr>
              <a:t> a place of residence, the office must be informed about it and a new declaration of the cost of residence must be submitted</a:t>
            </a:r>
            <a:endParaRPr lang="pl-PL" sz="1600" b="1" dirty="0">
              <a:solidFill>
                <a:srgbClr val="009999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E9A60A9-D257-445B-A5C6-081BD28882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5085184"/>
            <a:ext cx="720223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855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38A629-F98E-421C-BCE3-17974A497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"/>
            <a:ext cx="7198567" cy="692696"/>
          </a:xfrm>
        </p:spPr>
        <p:txBody>
          <a:bodyPr/>
          <a:lstStyle/>
          <a:p>
            <a:r>
              <a:rPr lang="pl-PL" dirty="0"/>
              <a:t> </a:t>
            </a:r>
            <a:r>
              <a:rPr lang="pl-PL" dirty="0" err="1"/>
              <a:t>Common</a:t>
            </a:r>
            <a:r>
              <a:rPr lang="pl-PL" dirty="0"/>
              <a:t> </a:t>
            </a:r>
            <a:r>
              <a:rPr lang="pl-PL" dirty="0" err="1"/>
              <a:t>mistakes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5E9512-F50A-4CB7-95D9-54180EABC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8"/>
            <a:ext cx="8228013" cy="6048670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 err="1"/>
              <a:t>Confirmation</a:t>
            </a:r>
            <a:r>
              <a:rPr lang="pl-PL" sz="2000" dirty="0"/>
              <a:t> </a:t>
            </a:r>
            <a:r>
              <a:rPr lang="pl-PL" sz="2000" dirty="0" err="1"/>
              <a:t>letter</a:t>
            </a:r>
            <a:r>
              <a:rPr lang="pl-PL" sz="2000" dirty="0"/>
              <a:t> from </a:t>
            </a:r>
            <a:r>
              <a:rPr lang="pl-PL" sz="2000" dirty="0" err="1"/>
              <a:t>university</a:t>
            </a:r>
            <a:endParaRPr lang="pl-PL" sz="20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Out-of-</a:t>
            </a:r>
            <a:r>
              <a:rPr lang="pl-PL" sz="1200" dirty="0" err="1"/>
              <a:t>date</a:t>
            </a:r>
            <a:r>
              <a:rPr lang="pl-PL" sz="1200" dirty="0"/>
              <a:t>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 err="1"/>
              <a:t>Signed</a:t>
            </a:r>
            <a:r>
              <a:rPr lang="pl-PL" sz="1200" dirty="0"/>
              <a:t> by the person </a:t>
            </a:r>
            <a:r>
              <a:rPr lang="pl-PL" sz="1200" dirty="0" err="1"/>
              <a:t>who</a:t>
            </a:r>
            <a:r>
              <a:rPr lang="pl-PL" sz="1200" dirty="0"/>
              <a:t> </a:t>
            </a:r>
            <a:r>
              <a:rPr lang="pl-PL" sz="1200" dirty="0" err="1"/>
              <a:t>is</a:t>
            </a:r>
            <a:r>
              <a:rPr lang="pl-PL" sz="1200" dirty="0"/>
              <a:t> not </a:t>
            </a:r>
            <a:r>
              <a:rPr lang="pl-PL" sz="1200" dirty="0" err="1"/>
              <a:t>authorised</a:t>
            </a:r>
            <a:r>
              <a:rPr lang="pl-PL" sz="1200" dirty="0"/>
              <a:t> by </a:t>
            </a:r>
            <a:r>
              <a:rPr lang="pl-PL" sz="1200" dirty="0" err="1"/>
              <a:t>rector</a:t>
            </a:r>
            <a:r>
              <a:rPr lang="pl-PL" sz="1200" dirty="0"/>
              <a:t>/</a:t>
            </a:r>
            <a:r>
              <a:rPr lang="pl-PL" sz="1200" dirty="0" err="1"/>
              <a:t>prepared</a:t>
            </a:r>
            <a:r>
              <a:rPr lang="pl-PL" sz="1200" dirty="0"/>
              <a:t> on the </a:t>
            </a:r>
            <a:r>
              <a:rPr lang="pl-PL" sz="1200" dirty="0" err="1"/>
              <a:t>incorrect</a:t>
            </a:r>
            <a:r>
              <a:rPr lang="pl-PL" sz="1200" dirty="0"/>
              <a:t> form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No </a:t>
            </a:r>
            <a:r>
              <a:rPr lang="pl-PL" sz="1200" dirty="0" err="1"/>
              <a:t>evaluation</a:t>
            </a:r>
            <a:r>
              <a:rPr lang="pl-PL" sz="1200" dirty="0"/>
              <a:t> </a:t>
            </a:r>
            <a:r>
              <a:rPr lang="pl-PL" sz="1200" dirty="0" err="1"/>
              <a:t>card</a:t>
            </a:r>
            <a:r>
              <a:rPr lang="pl-PL" sz="1200" dirty="0"/>
              <a:t> </a:t>
            </a:r>
            <a:r>
              <a:rPr lang="pl-PL" sz="1200" dirty="0" err="1"/>
              <a:t>included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 err="1"/>
              <a:t>Confirmation</a:t>
            </a:r>
            <a:r>
              <a:rPr lang="pl-PL" sz="2000" dirty="0"/>
              <a:t> of </a:t>
            </a:r>
            <a:r>
              <a:rPr lang="pl-PL" sz="2000" dirty="0" err="1"/>
              <a:t>tuition</a:t>
            </a:r>
            <a:r>
              <a:rPr lang="pl-PL" sz="2000" dirty="0"/>
              <a:t> </a:t>
            </a:r>
            <a:r>
              <a:rPr lang="pl-PL" sz="2000" dirty="0" err="1"/>
              <a:t>fee</a:t>
            </a:r>
            <a:r>
              <a:rPr lang="pl-PL" sz="2000" dirty="0"/>
              <a:t> </a:t>
            </a:r>
            <a:r>
              <a:rPr lang="pl-PL" sz="2000" dirty="0" err="1"/>
              <a:t>payments</a:t>
            </a:r>
            <a:endParaRPr lang="pl-PL" sz="20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Out-of-</a:t>
            </a:r>
            <a:r>
              <a:rPr lang="pl-PL" sz="1200" dirty="0" err="1"/>
              <a:t>date</a:t>
            </a:r>
            <a:r>
              <a:rPr lang="pl-PL" sz="1200" dirty="0"/>
              <a:t>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200" dirty="0"/>
              <a:t>Late in payment of tuition fees</a:t>
            </a:r>
            <a:r>
              <a:rPr lang="pl-PL" sz="1200" dirty="0"/>
              <a:t>  </a:t>
            </a:r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 err="1"/>
              <a:t>Insurance</a:t>
            </a:r>
            <a:r>
              <a:rPr lang="pl-PL" sz="2000" dirty="0"/>
              <a:t> 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It </a:t>
            </a:r>
            <a:r>
              <a:rPr lang="pl-PL" sz="1200" dirty="0" err="1"/>
              <a:t>does</a:t>
            </a:r>
            <a:r>
              <a:rPr lang="pl-PL" sz="1200" dirty="0"/>
              <a:t> not </a:t>
            </a:r>
            <a:r>
              <a:rPr lang="pl-PL" sz="1200" dirty="0" err="1"/>
              <a:t>cover</a:t>
            </a:r>
            <a:r>
              <a:rPr lang="pl-PL" sz="1200" dirty="0"/>
              <a:t> </a:t>
            </a:r>
            <a:r>
              <a:rPr lang="en-US" sz="1200" dirty="0"/>
              <a:t>the costs of </a:t>
            </a:r>
            <a:r>
              <a:rPr lang="pl-PL" sz="1200" dirty="0" err="1"/>
              <a:t>medical</a:t>
            </a:r>
            <a:r>
              <a:rPr lang="pl-PL" sz="1200" dirty="0"/>
              <a:t> </a:t>
            </a:r>
            <a:r>
              <a:rPr lang="pl-PL" sz="1200" dirty="0" err="1"/>
              <a:t>expences</a:t>
            </a:r>
            <a:r>
              <a:rPr lang="en-US" sz="1200" dirty="0"/>
              <a:t> in Poland</a:t>
            </a:r>
            <a:r>
              <a:rPr lang="pl-PL" sz="1200" dirty="0"/>
              <a:t> 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200" dirty="0"/>
              <a:t>There are no valid confirmations of payment for the policy</a:t>
            </a:r>
            <a:r>
              <a:rPr lang="pl-PL" sz="1200" dirty="0"/>
              <a:t>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200" dirty="0"/>
              <a:t>There is no original / sworn translation into Polish</a:t>
            </a:r>
            <a:r>
              <a:rPr lang="pl-PL" sz="1200" dirty="0"/>
              <a:t> </a:t>
            </a: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Financial </a:t>
            </a:r>
            <a:r>
              <a:rPr lang="pl-PL" sz="2000" dirty="0" err="1"/>
              <a:t>resources</a:t>
            </a:r>
            <a:endParaRPr lang="pl-PL" sz="20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Out-of-</a:t>
            </a:r>
            <a:r>
              <a:rPr lang="pl-PL" sz="1200" dirty="0" err="1"/>
              <a:t>date</a:t>
            </a:r>
            <a:r>
              <a:rPr lang="pl-PL" sz="1200" dirty="0"/>
              <a:t>/</a:t>
            </a:r>
            <a:r>
              <a:rPr lang="en-US" sz="1200" dirty="0"/>
              <a:t>insufficient </a:t>
            </a:r>
            <a:r>
              <a:rPr lang="pl-PL" sz="1200" dirty="0" err="1"/>
              <a:t>when</a:t>
            </a:r>
            <a:r>
              <a:rPr lang="pl-PL" sz="1200" dirty="0"/>
              <a:t> </a:t>
            </a:r>
            <a:r>
              <a:rPr lang="en-US" sz="1200" dirty="0"/>
              <a:t>taking into account the period of study and the indicated amount of the</a:t>
            </a:r>
            <a:r>
              <a:rPr lang="pl-PL" sz="1200" dirty="0"/>
              <a:t> </a:t>
            </a:r>
            <a:r>
              <a:rPr lang="pl-PL" sz="1200" dirty="0" err="1"/>
              <a:t>housing</a:t>
            </a:r>
            <a:r>
              <a:rPr lang="en-US" sz="1200" dirty="0"/>
              <a:t> cost</a:t>
            </a:r>
            <a:r>
              <a:rPr lang="pl-PL" sz="1200" dirty="0"/>
              <a:t>s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200" dirty="0"/>
              <a:t>Certificate from the bank not signed</a:t>
            </a:r>
            <a:r>
              <a:rPr lang="pl-PL" sz="1200" dirty="0"/>
              <a:t>&amp;</a:t>
            </a:r>
            <a:r>
              <a:rPr lang="pl-PL" sz="1200" dirty="0" err="1"/>
              <a:t>stemped</a:t>
            </a:r>
            <a:r>
              <a:rPr lang="en-US" sz="1200" dirty="0"/>
              <a:t> by the bank representative / </a:t>
            </a:r>
            <a:r>
              <a:rPr lang="pl-PL" sz="1200" dirty="0" err="1"/>
              <a:t>issued</a:t>
            </a:r>
            <a:r>
              <a:rPr lang="en-US" sz="1200" dirty="0"/>
              <a:t> earlier than the proof of payment </a:t>
            </a:r>
            <a:r>
              <a:rPr lang="pl-PL" sz="1200" dirty="0"/>
              <a:t>of </a:t>
            </a:r>
            <a:r>
              <a:rPr lang="pl-PL" sz="1200" dirty="0" err="1"/>
              <a:t>tuition</a:t>
            </a:r>
            <a:r>
              <a:rPr lang="pl-PL" sz="1200" dirty="0"/>
              <a:t> </a:t>
            </a:r>
            <a:r>
              <a:rPr lang="pl-PL" sz="1200" dirty="0" err="1"/>
              <a:t>fees</a:t>
            </a:r>
            <a:endParaRPr lang="pl-PL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 err="1"/>
              <a:t>Declaration</a:t>
            </a:r>
            <a:r>
              <a:rPr lang="pl-PL" sz="2000" dirty="0"/>
              <a:t> </a:t>
            </a:r>
            <a:r>
              <a:rPr lang="pl-PL" sz="2000" dirty="0" err="1"/>
              <a:t>regarding</a:t>
            </a:r>
            <a:r>
              <a:rPr lang="pl-PL" sz="2000" dirty="0"/>
              <a:t> </a:t>
            </a:r>
            <a:r>
              <a:rPr lang="pl-PL" sz="2000" dirty="0" err="1"/>
              <a:t>housing</a:t>
            </a:r>
            <a:r>
              <a:rPr lang="pl-PL" sz="2000" dirty="0"/>
              <a:t> </a:t>
            </a:r>
            <a:r>
              <a:rPr lang="pl-PL" sz="2000" dirty="0" err="1"/>
              <a:t>costs</a:t>
            </a:r>
            <a:endParaRPr lang="pl-PL" sz="20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200" dirty="0"/>
              <a:t>Out-of-</a:t>
            </a:r>
            <a:r>
              <a:rPr lang="pl-PL" sz="1200" dirty="0" err="1"/>
              <a:t>date</a:t>
            </a:r>
            <a:r>
              <a:rPr lang="pl-PL" sz="1200" dirty="0"/>
              <a:t>/not </a:t>
            </a:r>
            <a:r>
              <a:rPr lang="pl-PL" sz="1200" dirty="0" err="1"/>
              <a:t>signed</a:t>
            </a:r>
            <a:endParaRPr lang="pl-PL" sz="1200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0583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6984454" cy="1295871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dirty="0"/>
              <a:t>Duration of the residence permit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200900" cy="4177059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The first permit (the first year of first / second cycle studies or doctoral school) is granted for a period of</a:t>
            </a:r>
            <a:r>
              <a:rPr lang="pl-PL" sz="2400" dirty="0"/>
              <a:t>: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15 </a:t>
            </a:r>
            <a:r>
              <a:rPr lang="pl-PL" sz="1400" dirty="0" err="1"/>
              <a:t>months</a:t>
            </a:r>
            <a:r>
              <a:rPr lang="pl-PL" sz="1400" dirty="0"/>
              <a:t> 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400" dirty="0"/>
              <a:t>for the duration of the academic year or studies extended by 3 months - if the study period is shorter than 15 months</a:t>
            </a:r>
            <a:endParaRPr lang="pl-PL" sz="1400" dirty="0"/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2</a:t>
            </a:r>
            <a:r>
              <a:rPr lang="en-US" sz="1400" dirty="0"/>
              <a:t> years if the studies are covered by the EU program </a:t>
            </a:r>
            <a:r>
              <a:rPr lang="en-US" sz="1400" dirty="0" err="1"/>
              <a:t>etc</a:t>
            </a:r>
            <a:r>
              <a:rPr lang="pl-PL" sz="1400" dirty="0"/>
              <a:t>.</a:t>
            </a:r>
            <a:endParaRPr lang="en-US" sz="1400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The next permit (the </a:t>
            </a:r>
            <a:r>
              <a:rPr lang="pl-PL" sz="2400" dirty="0" err="1"/>
              <a:t>subsequent</a:t>
            </a:r>
            <a:r>
              <a:rPr lang="en-US" sz="2400" dirty="0"/>
              <a:t> year of study) is granted for a period of</a:t>
            </a:r>
            <a:r>
              <a:rPr lang="pl-PL" sz="2400" dirty="0"/>
              <a:t>: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the duration of studies extended by 3 months</a:t>
            </a:r>
            <a:r>
              <a:rPr lang="pl-PL" sz="1600"/>
              <a:t>, but no </a:t>
            </a:r>
            <a:r>
              <a:rPr lang="pl-PL" sz="1600" dirty="0" err="1"/>
              <a:t>longer</a:t>
            </a:r>
            <a:r>
              <a:rPr lang="pl-PL" sz="1600" dirty="0"/>
              <a:t> </a:t>
            </a:r>
            <a:r>
              <a:rPr lang="pl-PL" sz="1600" dirty="0" err="1"/>
              <a:t>than</a:t>
            </a:r>
            <a:r>
              <a:rPr lang="pl-PL" sz="1600" dirty="0"/>
              <a:t> 3 </a:t>
            </a:r>
            <a:r>
              <a:rPr lang="pl-PL" sz="1600" dirty="0" err="1"/>
              <a:t>years</a:t>
            </a:r>
            <a:endParaRPr lang="pl-PL" sz="16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94468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 err="1"/>
              <a:t>Residence</a:t>
            </a:r>
            <a:r>
              <a:rPr lang="pl-PL" dirty="0"/>
              <a:t> </a:t>
            </a:r>
            <a:r>
              <a:rPr lang="pl-PL" dirty="0" err="1"/>
              <a:t>card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200900" cy="3322637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The procedure </a:t>
            </a:r>
            <a:r>
              <a:rPr lang="pl-PL" sz="2400" dirty="0" err="1"/>
              <a:t>terminates</a:t>
            </a:r>
            <a:r>
              <a:rPr lang="en-US" sz="2400" dirty="0"/>
              <a:t> with an administrative decision</a:t>
            </a:r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 err="1"/>
              <a:t>Residence</a:t>
            </a:r>
            <a:r>
              <a:rPr lang="pl-PL" sz="2400" dirty="0"/>
              <a:t> </a:t>
            </a:r>
            <a:r>
              <a:rPr lang="pl-PL" sz="2400" dirty="0" err="1"/>
              <a:t>card</a:t>
            </a:r>
            <a:endParaRPr lang="pl-PL" sz="2400" dirty="0"/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 err="1"/>
              <a:t>Confirmation</a:t>
            </a:r>
            <a:r>
              <a:rPr lang="pl-PL" sz="1600" dirty="0"/>
              <a:t> of </a:t>
            </a:r>
            <a:r>
              <a:rPr lang="pl-PL" sz="1600" dirty="0" err="1"/>
              <a:t>registered</a:t>
            </a:r>
            <a:r>
              <a:rPr lang="pl-PL" sz="1600" dirty="0"/>
              <a:t> </a:t>
            </a:r>
            <a:r>
              <a:rPr lang="pl-PL" sz="1600" dirty="0" err="1"/>
              <a:t>residence</a:t>
            </a:r>
            <a:r>
              <a:rPr lang="pl-PL" sz="1600" dirty="0"/>
              <a:t> </a:t>
            </a:r>
            <a:r>
              <a:rPr lang="pl-PL" sz="1600" dirty="0" err="1"/>
              <a:t>or</a:t>
            </a:r>
            <a:r>
              <a:rPr lang="pl-PL" sz="1600" dirty="0"/>
              <a:t> </a:t>
            </a:r>
            <a:r>
              <a:rPr lang="en-US" sz="1600" dirty="0"/>
              <a:t>Statement about the residence card printout without an address</a:t>
            </a:r>
            <a:endParaRPr lang="pl-PL" sz="1600" dirty="0"/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Proof of </a:t>
            </a:r>
            <a:r>
              <a:rPr lang="pl-PL" sz="1600" dirty="0" err="1"/>
              <a:t>payment</a:t>
            </a:r>
            <a:r>
              <a:rPr lang="pl-PL" sz="1600" dirty="0"/>
              <a:t> for the </a:t>
            </a:r>
            <a:r>
              <a:rPr lang="pl-PL" sz="1600" dirty="0" err="1"/>
              <a:t>card</a:t>
            </a:r>
            <a:r>
              <a:rPr lang="pl-PL" sz="1600" dirty="0"/>
              <a:t> 50zł</a:t>
            </a:r>
          </a:p>
          <a:p>
            <a:pPr marL="1231900" lvl="2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The residence card is to be collected in person only </a:t>
            </a:r>
            <a:r>
              <a:rPr lang="pl-PL" sz="1600" dirty="0"/>
              <a:t>(</a:t>
            </a:r>
            <a:r>
              <a:rPr lang="pl-PL" sz="1600" dirty="0" err="1"/>
              <a:t>after</a:t>
            </a:r>
            <a:r>
              <a:rPr lang="pl-PL" sz="1600" dirty="0"/>
              <a:t> 2-4 </a:t>
            </a:r>
            <a:r>
              <a:rPr lang="pl-PL" sz="1600" dirty="0" err="1"/>
              <a:t>weeks</a:t>
            </a:r>
            <a:r>
              <a:rPr lang="pl-PL" sz="1600" dirty="0"/>
              <a:t> </a:t>
            </a:r>
            <a:r>
              <a:rPr lang="pl-PL" sz="1600" dirty="0" err="1"/>
              <a:t>time</a:t>
            </a:r>
            <a:r>
              <a:rPr lang="pl-PL" sz="1600" dirty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12527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772400" cy="107984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 err="1"/>
              <a:t>Important</a:t>
            </a:r>
            <a:r>
              <a:rPr lang="pl-PL" dirty="0"/>
              <a:t> </a:t>
            </a:r>
            <a:r>
              <a:rPr lang="pl-PL" dirty="0" err="1"/>
              <a:t>matters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4752900" cy="4537099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Collect your mail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Check the status of your case on our website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Originals of all documents must be presented or submitted at the office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All the documents are to be submitted in Polish or with official translation into Polish</a:t>
            </a:r>
          </a:p>
          <a:p>
            <a:pPr marL="908050" lvl="2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231900" lvl="2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4732BEA6-AB5C-41DF-BABE-AE59948FBA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988817"/>
            <a:ext cx="2880366" cy="288036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511300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/>
              <a:t>Bank </a:t>
            </a:r>
            <a:r>
              <a:rPr lang="pl-PL" dirty="0" err="1"/>
              <a:t>account</a:t>
            </a:r>
            <a:r>
              <a:rPr lang="pl-PL" dirty="0"/>
              <a:t> </a:t>
            </a:r>
            <a:r>
              <a:rPr lang="pl-PL" dirty="0" err="1">
                <a:solidFill>
                  <a:srgbClr val="009999"/>
                </a:solidFill>
              </a:rPr>
              <a:t>numbers</a:t>
            </a:r>
            <a:endParaRPr lang="en-US" dirty="0">
              <a:solidFill>
                <a:srgbClr val="009999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47864" y="2060849"/>
            <a:ext cx="5616624" cy="4392487"/>
          </a:xfrm>
        </p:spPr>
        <p:txBody>
          <a:bodyPr/>
          <a:lstStyle/>
          <a:p>
            <a:pPr marL="64008" indent="0"/>
            <a:r>
              <a:rPr lang="pl-PL" sz="1600" b="1" dirty="0" err="1"/>
              <a:t>Payment</a:t>
            </a:r>
            <a:r>
              <a:rPr lang="pl-PL" sz="1600" b="1" dirty="0"/>
              <a:t> for the </a:t>
            </a:r>
            <a:r>
              <a:rPr lang="pl-PL" sz="1600" b="1" dirty="0" err="1"/>
              <a:t>temporary</a:t>
            </a:r>
            <a:r>
              <a:rPr lang="pl-PL" sz="1600" b="1" dirty="0"/>
              <a:t> </a:t>
            </a:r>
            <a:r>
              <a:rPr lang="pl-PL" sz="1600" b="1" dirty="0" err="1"/>
              <a:t>residence</a:t>
            </a:r>
            <a:r>
              <a:rPr lang="pl-PL" sz="1600" b="1" dirty="0"/>
              <a:t> </a:t>
            </a:r>
            <a:r>
              <a:rPr lang="pl-PL" sz="1600" b="1" dirty="0" err="1"/>
              <a:t>permit</a:t>
            </a:r>
            <a:r>
              <a:rPr lang="pl-PL" sz="1600" b="1" dirty="0"/>
              <a:t> 340zł</a:t>
            </a:r>
            <a:endParaRPr lang="pl-PL" sz="1600" dirty="0"/>
          </a:p>
          <a:p>
            <a:pPr marL="64008" indent="0">
              <a:buNone/>
            </a:pPr>
            <a:r>
              <a:rPr lang="pl-PL" sz="1200" dirty="0"/>
              <a:t>Urząd Miasta Poznania Wydział Finansowy</a:t>
            </a:r>
          </a:p>
          <a:p>
            <a:pPr marL="64008" indent="0">
              <a:buNone/>
            </a:pPr>
            <a:r>
              <a:rPr lang="pl-PL" sz="1200" dirty="0"/>
              <a:t>Oddział Pozostałych Dochodów Podatkowych i Niepodatkowych, </a:t>
            </a:r>
          </a:p>
          <a:p>
            <a:pPr marL="64008" indent="0">
              <a:buNone/>
            </a:pPr>
            <a:r>
              <a:rPr lang="pl-PL" sz="1200" dirty="0"/>
              <a:t>61-706 Poznań, ul. Libelta 16/20; PKO BP S.A.</a:t>
            </a:r>
          </a:p>
          <a:p>
            <a:pPr marL="64008" indent="0">
              <a:buNone/>
            </a:pPr>
            <a:r>
              <a:rPr lang="pl-PL" sz="1200" dirty="0"/>
              <a:t>Bank </a:t>
            </a:r>
            <a:r>
              <a:rPr lang="pl-PL" sz="1200" dirty="0" err="1"/>
              <a:t>account</a:t>
            </a:r>
            <a:r>
              <a:rPr lang="pl-PL" sz="1200" dirty="0"/>
              <a:t> </a:t>
            </a:r>
            <a:r>
              <a:rPr lang="pl-PL" sz="1200" dirty="0" err="1"/>
              <a:t>number</a:t>
            </a:r>
            <a:r>
              <a:rPr lang="pl-PL" sz="1200" dirty="0"/>
              <a:t>:  </a:t>
            </a:r>
            <a:r>
              <a:rPr lang="pl-PL" sz="1600" b="1" dirty="0"/>
              <a:t>94 1020 4027 0000 1602 1262 0763</a:t>
            </a:r>
          </a:p>
          <a:p>
            <a:pPr marL="64008" indent="0">
              <a:buNone/>
            </a:pPr>
            <a:endParaRPr lang="pl-PL" sz="1600" b="1" dirty="0"/>
          </a:p>
          <a:p>
            <a:pPr marL="64008" indent="0"/>
            <a:r>
              <a:rPr lang="pl-PL" sz="1600" b="1" dirty="0" err="1"/>
              <a:t>Payment</a:t>
            </a:r>
            <a:r>
              <a:rPr lang="pl-PL" sz="1600" b="1" dirty="0"/>
              <a:t> for the </a:t>
            </a:r>
            <a:r>
              <a:rPr lang="pl-PL" sz="1600" b="1" dirty="0" err="1"/>
              <a:t>temporary</a:t>
            </a:r>
            <a:r>
              <a:rPr lang="pl-PL" sz="1600" b="1" dirty="0"/>
              <a:t> </a:t>
            </a:r>
            <a:r>
              <a:rPr lang="pl-PL" sz="1600" b="1" dirty="0" err="1"/>
              <a:t>residence</a:t>
            </a:r>
            <a:r>
              <a:rPr lang="pl-PL" sz="1600" b="1" dirty="0"/>
              <a:t> </a:t>
            </a:r>
            <a:r>
              <a:rPr lang="pl-PL" sz="1600" b="1" dirty="0" err="1"/>
              <a:t>card</a:t>
            </a:r>
            <a:r>
              <a:rPr lang="pl-PL" sz="1600" b="1" dirty="0"/>
              <a:t> 50zł</a:t>
            </a:r>
          </a:p>
          <a:p>
            <a:pPr marL="64008" indent="0">
              <a:buNone/>
            </a:pPr>
            <a:r>
              <a:rPr lang="pl-PL" sz="1200" dirty="0"/>
              <a:t>Wielkopolski Urząd Wojewódzki, </a:t>
            </a:r>
          </a:p>
          <a:p>
            <a:pPr marL="64008" indent="0">
              <a:buNone/>
            </a:pPr>
            <a:r>
              <a:rPr lang="pl-PL" sz="1200" dirty="0"/>
              <a:t>al. Niepodległości 16/18 </a:t>
            </a:r>
            <a:r>
              <a:rPr lang="pl-PL" sz="1400" dirty="0"/>
              <a:t>Poznań, </a:t>
            </a:r>
          </a:p>
          <a:p>
            <a:pPr marL="64008" indent="0">
              <a:buNone/>
            </a:pPr>
            <a:r>
              <a:rPr lang="pl-PL" sz="1400" dirty="0"/>
              <a:t>Bank </a:t>
            </a:r>
            <a:r>
              <a:rPr lang="pl-PL" sz="1400" dirty="0" err="1"/>
              <a:t>account</a:t>
            </a:r>
            <a:r>
              <a:rPr lang="pl-PL" sz="1400" dirty="0"/>
              <a:t> </a:t>
            </a:r>
            <a:r>
              <a:rPr lang="pl-PL" sz="1400" dirty="0" err="1"/>
              <a:t>number</a:t>
            </a:r>
            <a:r>
              <a:rPr lang="pl-PL" sz="1600" dirty="0"/>
              <a:t>: </a:t>
            </a:r>
            <a:r>
              <a:rPr lang="pl-PL" sz="1600" b="1" dirty="0"/>
              <a:t>70101014690000392231000000</a:t>
            </a:r>
            <a:endParaRPr lang="pl-PL" sz="1300" b="1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D48BF9A-A1A3-4F44-A3DB-B29B779155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23" y="2060849"/>
            <a:ext cx="2880366" cy="288036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484785"/>
            <a:ext cx="7772400" cy="4176464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4400" dirty="0" err="1"/>
              <a:t>Legalisation</a:t>
            </a:r>
            <a:r>
              <a:rPr lang="pl-PL" sz="4400" dirty="0"/>
              <a:t> </a:t>
            </a:r>
            <a:r>
              <a:rPr lang="pl-PL" sz="4400" dirty="0">
                <a:solidFill>
                  <a:srgbClr val="0083A5"/>
                </a:solidFill>
              </a:rPr>
              <a:t> </a:t>
            </a:r>
            <a:br>
              <a:rPr lang="pl-PL" sz="4400" dirty="0"/>
            </a:br>
            <a:r>
              <a:rPr lang="pl-PL" sz="4400" dirty="0" err="1">
                <a:solidFill>
                  <a:srgbClr val="009999"/>
                </a:solidFill>
              </a:rPr>
              <a:t>Procedure</a:t>
            </a:r>
            <a:br>
              <a:rPr lang="pl-PL" sz="4400" dirty="0">
                <a:solidFill>
                  <a:srgbClr val="009999"/>
                </a:solidFill>
              </a:rPr>
            </a:br>
            <a:r>
              <a:rPr lang="pl-PL" sz="4400" dirty="0">
                <a:solidFill>
                  <a:srgbClr val="009999"/>
                </a:solidFill>
              </a:rPr>
              <a:t>- EU </a:t>
            </a:r>
            <a:r>
              <a:rPr lang="pl-PL" sz="4400" dirty="0" err="1">
                <a:solidFill>
                  <a:srgbClr val="009999"/>
                </a:solidFill>
              </a:rPr>
              <a:t>citizens+Switzerland</a:t>
            </a:r>
            <a:r>
              <a:rPr lang="pl-PL" sz="4400" dirty="0">
                <a:solidFill>
                  <a:srgbClr val="009999"/>
                </a:solidFill>
              </a:rPr>
              <a:t> and </a:t>
            </a:r>
            <a:r>
              <a:rPr lang="pl-PL" sz="4400" dirty="0" err="1">
                <a:solidFill>
                  <a:srgbClr val="009999"/>
                </a:solidFill>
              </a:rPr>
              <a:t>Norway</a:t>
            </a:r>
            <a:r>
              <a:rPr lang="pl-PL" sz="4400" dirty="0">
                <a:solidFill>
                  <a:srgbClr val="00999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69704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344494" cy="1079847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2400" dirty="0">
                <a:solidFill>
                  <a:srgbClr val="74C6C7"/>
                </a:solidFill>
              </a:rPr>
              <a:t>EU </a:t>
            </a:r>
            <a:r>
              <a:rPr lang="pl-PL" sz="2400" dirty="0" err="1">
                <a:solidFill>
                  <a:srgbClr val="74C6C7"/>
                </a:solidFill>
              </a:rPr>
              <a:t>Students</a:t>
            </a: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412777"/>
            <a:ext cx="5040238" cy="4752528"/>
          </a:xfrm>
        </p:spPr>
        <p:txBody>
          <a:bodyPr/>
          <a:lstStyle/>
          <a:p>
            <a:pPr marL="431800" indent="-32385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 err="1"/>
              <a:t>Registration</a:t>
            </a:r>
            <a:r>
              <a:rPr lang="pl-PL" sz="2400" dirty="0"/>
              <a:t> of </a:t>
            </a:r>
            <a:r>
              <a:rPr lang="pl-PL" sz="2400" dirty="0" err="1"/>
              <a:t>residence</a:t>
            </a:r>
            <a:endParaRPr lang="en-US" sz="2400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Application form</a:t>
            </a: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200" dirty="0">
                <a:solidFill>
                  <a:srgbClr val="00638E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https://migrant.poznan.uw.gov.pl/pl/do-pobrania/wniosek-o-zarejestrowanie-pobytu-obywatela-ue</a:t>
            </a:r>
            <a:r>
              <a:rPr lang="pl-PL" sz="1200" dirty="0">
                <a:solidFill>
                  <a:srgbClr val="00638E"/>
                </a:solidFill>
              </a:rPr>
              <a:t> </a:t>
            </a:r>
            <a:endParaRPr lang="en-US" sz="1200" dirty="0">
              <a:solidFill>
                <a:srgbClr val="00638E"/>
              </a:solidFill>
            </a:endParaRP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4 biometric photographs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Health insurance </a:t>
            </a: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400" i="1" dirty="0">
                <a:solidFill>
                  <a:srgbClr val="00638E"/>
                </a:solidFill>
              </a:rPr>
              <a:t>European Insurance Card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Proof letter from University in Polish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Passport or national ID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Statement confirming the source of income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Apply in person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600" dirty="0"/>
          </a:p>
          <a:p>
            <a:pPr marL="1231900" lvl="2" indent="-32385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87EFAEFE-FC64-4B9C-93F0-C397A37C32D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135" y="2133600"/>
            <a:ext cx="2880366" cy="2880366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A46F1968-473C-4CD2-B87C-2E160F7683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1115" y="1772816"/>
            <a:ext cx="432854" cy="43285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7ED20-9C1C-48E5-BED6-E5F6EFC0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48681"/>
            <a:ext cx="7270576" cy="1008112"/>
          </a:xfrm>
        </p:spPr>
        <p:txBody>
          <a:bodyPr/>
          <a:lstStyle/>
          <a:p>
            <a:r>
              <a:rPr lang="en-US" sz="2400" dirty="0"/>
              <a:t>Immigration Consulting Point at AMU WELCOME CENT</a:t>
            </a:r>
            <a:r>
              <a:rPr lang="pl-PL" sz="2400" dirty="0"/>
              <a:t>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05DD8E-80C4-43F1-8979-E7D233E81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896544"/>
          </a:xfrm>
        </p:spPr>
        <p:txBody>
          <a:bodyPr/>
          <a:lstStyle/>
          <a:p>
            <a:pPr marL="431800" lvl="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000" dirty="0"/>
              <a:t>open every Wednesday from 8.00 am till 4 pm.</a:t>
            </a:r>
            <a:endParaRPr lang="pl-PL" sz="2000" dirty="0"/>
          </a:p>
          <a:p>
            <a:pPr marL="43180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 err="1"/>
              <a:t>location</a:t>
            </a:r>
            <a:r>
              <a:rPr lang="pl-PL" sz="2000" dirty="0"/>
              <a:t>: AMU </a:t>
            </a:r>
            <a:r>
              <a:rPr lang="pl-PL" sz="2000" dirty="0" err="1"/>
              <a:t>Welcome</a:t>
            </a:r>
            <a:r>
              <a:rPr lang="pl-PL" sz="2000" dirty="0"/>
              <a:t> Center, Święty Marcin 78 </a:t>
            </a:r>
            <a:r>
              <a:rPr lang="pl-PL" sz="2000" dirty="0" err="1"/>
              <a:t>Street</a:t>
            </a:r>
            <a:r>
              <a:rPr lang="pl-PL" sz="2000" dirty="0"/>
              <a:t> /</a:t>
            </a:r>
            <a:r>
              <a:rPr lang="pl-PL" sz="2000" dirty="0" err="1"/>
              <a:t>corner</a:t>
            </a:r>
            <a:r>
              <a:rPr lang="pl-PL" sz="2000" dirty="0"/>
              <a:t> of Kościuszki </a:t>
            </a:r>
            <a:r>
              <a:rPr lang="pl-PL" sz="2000" dirty="0" err="1"/>
              <a:t>Street</a:t>
            </a:r>
            <a:r>
              <a:rPr lang="pl-PL" sz="2000" dirty="0"/>
              <a:t> (</a:t>
            </a:r>
            <a:r>
              <a:rPr lang="pl-PL" sz="2000" i="1" dirty="0" err="1"/>
              <a:t>ground</a:t>
            </a:r>
            <a:r>
              <a:rPr lang="pl-PL" sz="2000" i="1" dirty="0"/>
              <a:t> </a:t>
            </a:r>
            <a:r>
              <a:rPr lang="pl-PL" sz="2000" i="1" dirty="0" err="1"/>
              <a:t>floor</a:t>
            </a:r>
            <a:r>
              <a:rPr lang="pl-PL" sz="2000" dirty="0"/>
              <a:t>), </a:t>
            </a:r>
            <a:r>
              <a:rPr lang="pl-PL" sz="2000" dirty="0" err="1"/>
              <a:t>Poznan</a:t>
            </a:r>
            <a:endParaRPr lang="pl-PL" sz="2000" dirty="0"/>
          </a:p>
          <a:p>
            <a:pPr marL="431800" lvl="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for </a:t>
            </a:r>
            <a:r>
              <a:rPr lang="pl-PL" sz="2000" dirty="0" err="1"/>
              <a:t>students</a:t>
            </a:r>
            <a:r>
              <a:rPr lang="pl-PL" sz="2000" dirty="0"/>
              <a:t> </a:t>
            </a:r>
            <a:r>
              <a:rPr lang="pl-PL" sz="2000" dirty="0" err="1"/>
              <a:t>only</a:t>
            </a:r>
            <a:r>
              <a:rPr lang="pl-PL" sz="2000" dirty="0"/>
              <a:t>:</a:t>
            </a:r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dirty="0"/>
              <a:t>get information regarding residence permit procedures</a:t>
            </a:r>
            <a:endParaRPr lang="pl-PL" dirty="0"/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dirty="0"/>
              <a:t>get help in filling out application forms regarding residence permit</a:t>
            </a:r>
            <a:endParaRPr lang="pl-PL" dirty="0"/>
          </a:p>
          <a:p>
            <a:pPr marL="831850" lvl="1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b="1" dirty="0" err="1"/>
              <a:t>schedule</a:t>
            </a:r>
            <a:r>
              <a:rPr lang="pl-PL" b="1" dirty="0"/>
              <a:t> a </a:t>
            </a:r>
            <a:r>
              <a:rPr lang="pl-PL" b="1" dirty="0" err="1"/>
              <a:t>near</a:t>
            </a:r>
            <a:r>
              <a:rPr lang="pl-PL" b="1" dirty="0"/>
              <a:t> term </a:t>
            </a:r>
            <a:r>
              <a:rPr lang="pl-PL" b="1" dirty="0" err="1"/>
              <a:t>appointment</a:t>
            </a:r>
            <a:r>
              <a:rPr lang="pl-PL" b="1" dirty="0"/>
              <a:t> </a:t>
            </a:r>
            <a:r>
              <a:rPr lang="pl-PL" b="1" dirty="0" err="1"/>
              <a:t>at</a:t>
            </a:r>
            <a:r>
              <a:rPr lang="pl-PL" b="1" dirty="0"/>
              <a:t> the </a:t>
            </a:r>
            <a:r>
              <a:rPr lang="pl-PL" b="1" dirty="0" err="1"/>
              <a:t>Department</a:t>
            </a:r>
            <a:r>
              <a:rPr lang="pl-PL" b="1" dirty="0"/>
              <a:t> for </a:t>
            </a:r>
            <a:r>
              <a:rPr lang="pl-PL" b="1" dirty="0" err="1"/>
              <a:t>Foreigners</a:t>
            </a:r>
            <a:r>
              <a:rPr lang="pl-PL" b="1" dirty="0"/>
              <a:t> to </a:t>
            </a:r>
            <a:r>
              <a:rPr lang="pl-PL" b="1" dirty="0" err="1"/>
              <a:t>submit</a:t>
            </a:r>
            <a:r>
              <a:rPr lang="pl-PL" b="1" dirty="0"/>
              <a:t> </a:t>
            </a:r>
            <a:r>
              <a:rPr lang="pl-PL" b="1" dirty="0" err="1"/>
              <a:t>application</a:t>
            </a:r>
            <a:r>
              <a:rPr lang="pl-PL" b="1" dirty="0"/>
              <a:t> for </a:t>
            </a:r>
            <a:r>
              <a:rPr lang="pl-PL" b="1" dirty="0" err="1"/>
              <a:t>temporary</a:t>
            </a:r>
            <a:r>
              <a:rPr lang="pl-PL" b="1" dirty="0"/>
              <a:t> </a:t>
            </a:r>
            <a:r>
              <a:rPr lang="pl-PL" b="1" dirty="0" err="1"/>
              <a:t>residence</a:t>
            </a:r>
            <a:r>
              <a:rPr lang="pl-PL" b="1" dirty="0"/>
              <a:t> </a:t>
            </a:r>
            <a:r>
              <a:rPr lang="pl-PL" b="1" dirty="0" err="1"/>
              <a:t>permit</a:t>
            </a:r>
            <a:r>
              <a:rPr lang="pl-PL" b="1" dirty="0"/>
              <a:t> with </a:t>
            </a:r>
            <a:r>
              <a:rPr lang="pl-PL" b="1" dirty="0" err="1"/>
              <a:t>personal</a:t>
            </a:r>
            <a:r>
              <a:rPr lang="pl-PL" b="1" dirty="0"/>
              <a:t> </a:t>
            </a:r>
            <a:r>
              <a:rPr lang="pl-PL" b="1" dirty="0" err="1"/>
              <a:t>appearance</a:t>
            </a:r>
            <a:r>
              <a:rPr lang="pl-PL" b="1" dirty="0"/>
              <a:t> &amp; </a:t>
            </a:r>
            <a:r>
              <a:rPr lang="pl-PL" b="1" dirty="0" err="1"/>
              <a:t>fingeprints</a:t>
            </a:r>
            <a:r>
              <a:rPr lang="pl-PL" b="1" dirty="0"/>
              <a:t> </a:t>
            </a:r>
          </a:p>
          <a:p>
            <a:pPr marL="431800" lvl="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 err="1"/>
              <a:t>book</a:t>
            </a:r>
            <a:r>
              <a:rPr lang="pl-PL" sz="2000" dirty="0"/>
              <a:t> a </a:t>
            </a:r>
            <a:r>
              <a:rPr lang="pl-PL" sz="2000" dirty="0" err="1"/>
              <a:t>visit</a:t>
            </a:r>
            <a:r>
              <a:rPr lang="pl-PL" sz="2000" dirty="0"/>
              <a:t> by </a:t>
            </a:r>
            <a:r>
              <a:rPr lang="pl-PL" sz="2000" dirty="0" err="1"/>
              <a:t>phone</a:t>
            </a:r>
            <a:r>
              <a:rPr lang="pl-PL" sz="2000" dirty="0"/>
              <a:t>: 61 829 44 34 /email: 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welcome@amu.edu.pl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pPr marL="431800" lvl="0" indent="-323850" eaLnBrk="1" hangingPunct="1">
              <a:buSzPct val="183000"/>
              <a:buBlip>
                <a:blip r:embed="rId2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Or </a:t>
            </a:r>
            <a:r>
              <a:rPr lang="pl-PL" sz="2000" dirty="0" err="1"/>
              <a:t>just</a:t>
            </a:r>
            <a:r>
              <a:rPr lang="pl-PL" sz="2000" dirty="0"/>
              <a:t> </a:t>
            </a:r>
            <a:r>
              <a:rPr lang="pl-PL" sz="2000" dirty="0" err="1"/>
              <a:t>come</a:t>
            </a:r>
            <a:r>
              <a:rPr lang="pl-PL" sz="2000" dirty="0"/>
              <a:t> and </a:t>
            </a:r>
            <a:r>
              <a:rPr lang="pl-PL" sz="2000" dirty="0" err="1"/>
              <a:t>check</a:t>
            </a:r>
            <a:r>
              <a:rPr lang="pl-PL" sz="2000" dirty="0"/>
              <a:t> </a:t>
            </a:r>
            <a:r>
              <a:rPr lang="pl-PL" sz="2000" dirty="0">
                <a:sym typeface="Wingdings" panose="05000000000000000000" pitchFamily="2" charset="2"/>
              </a:rPr>
              <a:t> </a:t>
            </a:r>
            <a:endParaRPr lang="pl-PL" sz="20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2603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67544" y="1988840"/>
            <a:ext cx="8161989" cy="39255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Plac Wolności 17, 61-739 Poznań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Information: +48 61 850 87 77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Website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: </a:t>
            </a:r>
            <a:r>
              <a:rPr lang="pl-PL" sz="1400" dirty="0">
                <a:solidFill>
                  <a:srgbClr val="0070C0"/>
                </a:solidFill>
                <a:latin typeface="Open Sans" pitchFamily="3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www.migrant.poznan.uw.gov.pl</a:t>
            </a:r>
            <a:r>
              <a:rPr lang="pl-PL" sz="1400" dirty="0">
                <a:solidFill>
                  <a:srgbClr val="0070C0"/>
                </a:solidFill>
                <a:latin typeface="Open Sans" pitchFamily="32" charset="0"/>
              </a:rPr>
              <a:t> 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b="1" dirty="0">
                <a:solidFill>
                  <a:srgbClr val="009999"/>
                </a:solidFill>
                <a:latin typeface="+mn-lt"/>
              </a:rPr>
              <a:t>WSC </a:t>
            </a:r>
            <a:r>
              <a:rPr lang="pl-PL" b="1">
                <a:solidFill>
                  <a:srgbClr val="009999"/>
                </a:solidFill>
                <a:latin typeface="+mn-lt"/>
              </a:rPr>
              <a:t>CONTACT portal</a:t>
            </a:r>
            <a:endParaRPr lang="pl-PL" b="1" dirty="0">
              <a:solidFill>
                <a:srgbClr val="009999"/>
              </a:solidFill>
              <a:latin typeface="+mn-lt"/>
            </a:endParaRP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pl-PL" sz="1400" dirty="0">
              <a:solidFill>
                <a:srgbClr val="009999"/>
              </a:solidFill>
              <a:latin typeface="Open Sans" pitchFamily="32" charset="0"/>
            </a:endParaRP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Office </a:t>
            </a: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hours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:    Mon:       9:30-6:00pm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                           </a:t>
            </a: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Tue-Fri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:   8:15-3:15pm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Submittion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 Point </a:t>
            </a: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hours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 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(for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additional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documents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only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 /not for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submitting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application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 for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temporary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residence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permit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):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	           Mon-</a:t>
            </a: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Fri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   8:15am - 3:15pm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Information Point </a:t>
            </a: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hours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: 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	           Mon:        10:30am - 6:00pm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                           </a:t>
            </a:r>
            <a:r>
              <a:rPr lang="pl-PL" sz="1400" dirty="0" err="1">
                <a:solidFill>
                  <a:srgbClr val="0083A5"/>
                </a:solidFill>
                <a:latin typeface="Open Sans" pitchFamily="32" charset="0"/>
              </a:rPr>
              <a:t>Tue-Fri</a:t>
            </a: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:    8:15-3:15pm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b="1" dirty="0" err="1">
                <a:solidFill>
                  <a:srgbClr val="0083A5"/>
                </a:solidFill>
                <a:latin typeface="Open Sans" pitchFamily="32" charset="0"/>
              </a:rPr>
              <a:t>Immigration</a:t>
            </a:r>
            <a:r>
              <a:rPr lang="pl-PL" sz="1400" b="1" dirty="0">
                <a:solidFill>
                  <a:srgbClr val="0083A5"/>
                </a:solidFill>
                <a:latin typeface="Open Sans" pitchFamily="32" charset="0"/>
              </a:rPr>
              <a:t> Consulting Point </a:t>
            </a:r>
            <a:r>
              <a:rPr lang="pl-PL" sz="1400" b="1" dirty="0" err="1">
                <a:solidFill>
                  <a:srgbClr val="0083A5"/>
                </a:solidFill>
                <a:latin typeface="Open Sans" pitchFamily="32" charset="0"/>
              </a:rPr>
              <a:t>at</a:t>
            </a:r>
            <a:r>
              <a:rPr lang="pl-PL" sz="1400" b="1" dirty="0">
                <a:solidFill>
                  <a:srgbClr val="0083A5"/>
                </a:solidFill>
                <a:latin typeface="Open Sans" pitchFamily="32" charset="0"/>
              </a:rPr>
              <a:t> AMU </a:t>
            </a:r>
            <a:r>
              <a:rPr lang="pl-PL" sz="1400" b="1" dirty="0" err="1">
                <a:solidFill>
                  <a:srgbClr val="0083A5"/>
                </a:solidFill>
                <a:latin typeface="Open Sans" pitchFamily="32" charset="0"/>
              </a:rPr>
              <a:t>Welcome</a:t>
            </a:r>
            <a:r>
              <a:rPr lang="pl-PL" sz="1400" b="1" dirty="0">
                <a:solidFill>
                  <a:srgbClr val="0083A5"/>
                </a:solidFill>
                <a:latin typeface="Open Sans" pitchFamily="32" charset="0"/>
              </a:rPr>
              <a:t> Center 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(Św. Marcin 78 </a:t>
            </a:r>
            <a:r>
              <a:rPr lang="pl-PL" sz="1100" dirty="0" err="1">
                <a:solidFill>
                  <a:srgbClr val="0083A5"/>
                </a:solidFill>
                <a:latin typeface="Open Sans" pitchFamily="32" charset="0"/>
              </a:rPr>
              <a:t>Street,Poznań</a:t>
            </a:r>
            <a:r>
              <a:rPr lang="pl-PL" sz="1100" dirty="0">
                <a:solidFill>
                  <a:srgbClr val="0083A5"/>
                </a:solidFill>
                <a:latin typeface="Open Sans" pitchFamily="32" charset="0"/>
              </a:rPr>
              <a:t>)</a:t>
            </a:r>
            <a:r>
              <a:rPr lang="pl-PL" sz="1400" b="1" dirty="0">
                <a:solidFill>
                  <a:srgbClr val="0083A5"/>
                </a:solidFill>
                <a:latin typeface="Open Sans" pitchFamily="32" charset="0"/>
              </a:rPr>
              <a:t>:</a:t>
            </a:r>
          </a:p>
          <a:p>
            <a:pPr>
              <a:lnSpc>
                <a:spcPct val="11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1400" dirty="0">
                <a:solidFill>
                  <a:srgbClr val="0083A5"/>
                </a:solidFill>
                <a:latin typeface="Open Sans" pitchFamily="32" charset="0"/>
              </a:rPr>
              <a:t>	           Wed:         8:00am-4:00pm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3710DD42-8499-483A-812F-9E6965830F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348880"/>
            <a:ext cx="1224182" cy="1224182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48E42001-81BB-4CAF-ACE3-5F109B9934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6021242"/>
            <a:ext cx="2085013" cy="451143"/>
          </a:xfrm>
          <a:prstGeom prst="rect">
            <a:avLst/>
          </a:prstGeom>
        </p:spPr>
      </p:pic>
      <p:pic>
        <p:nvPicPr>
          <p:cNvPr id="7" name="Picture 6" descr="E:\WSC-UW-POZIOM-rgb.jpg">
            <a:extLst>
              <a:ext uri="{FF2B5EF4-FFF2-40B4-BE49-F238E27FC236}">
                <a16:creationId xmlns:a16="http://schemas.microsoft.com/office/drawing/2014/main" id="{AA77E156-A80F-4CF7-9D9C-16A7D11FD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68387"/>
            <a:ext cx="5684925" cy="1957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1C349926-0EF7-42D5-8B5C-F2D4628C1B52}"/>
              </a:ext>
            </a:extLst>
          </p:cNvPr>
          <p:cNvSpPr txBox="1"/>
          <p:nvPr/>
        </p:nvSpPr>
        <p:spPr>
          <a:xfrm>
            <a:off x="2915816" y="5914414"/>
            <a:ext cx="4293163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>
                <a:solidFill>
                  <a:srgbClr val="009999"/>
                </a:solidFill>
                <a:latin typeface="+mj-lt"/>
              </a:rPr>
              <a:t>Bezpieczna Przystań</a:t>
            </a:r>
          </a:p>
          <a:p>
            <a:r>
              <a:rPr lang="pl-PL" sz="1000" dirty="0">
                <a:solidFill>
                  <a:srgbClr val="009999"/>
                </a:solidFill>
                <a:latin typeface="+mj-lt"/>
              </a:rPr>
              <a:t>Projekt „</a:t>
            </a:r>
            <a:r>
              <a:rPr lang="pl-PL" sz="1000" dirty="0">
                <a:solidFill>
                  <a:srgbClr val="009999"/>
                </a:solidFill>
              </a:rPr>
              <a:t>Wielkopolska - Wspólna Przyszłość</a:t>
            </a:r>
            <a:r>
              <a:rPr lang="pl-PL" sz="1000" dirty="0">
                <a:solidFill>
                  <a:srgbClr val="009999"/>
                </a:solidFill>
                <a:latin typeface="+mj-lt"/>
              </a:rPr>
              <a:t>”</a:t>
            </a:r>
          </a:p>
          <a:p>
            <a:r>
              <a:rPr lang="pl-PL" sz="1000" dirty="0">
                <a:solidFill>
                  <a:srgbClr val="009999"/>
                </a:solidFill>
                <a:latin typeface="+mj-lt"/>
              </a:rPr>
              <a:t>Współfinansowany z Programu Krajowego Funduszu Azylu, Migracji i </a:t>
            </a:r>
          </a:p>
          <a:p>
            <a:r>
              <a:rPr lang="pl-PL" sz="1000" dirty="0">
                <a:solidFill>
                  <a:srgbClr val="009999"/>
                </a:solidFill>
                <a:latin typeface="+mj-lt"/>
              </a:rPr>
              <a:t>Integracji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5438" y="188640"/>
            <a:ext cx="7772400" cy="1368152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 err="1"/>
              <a:t>Table</a:t>
            </a:r>
            <a:r>
              <a:rPr lang="pl-PL" dirty="0"/>
              <a:t> of </a:t>
            </a:r>
            <a:r>
              <a:rPr lang="pl-PL" dirty="0" err="1"/>
              <a:t>content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1700808"/>
            <a:ext cx="7200900" cy="4176465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3200" dirty="0" err="1"/>
              <a:t>Legalisation</a:t>
            </a:r>
            <a:r>
              <a:rPr lang="pl-PL" sz="3200" dirty="0"/>
              <a:t> </a:t>
            </a:r>
            <a:r>
              <a:rPr lang="pl-PL" sz="3200" dirty="0" err="1"/>
              <a:t>procedures</a:t>
            </a:r>
            <a:r>
              <a:rPr lang="pl-PL" sz="3200" dirty="0"/>
              <a:t> – </a:t>
            </a:r>
            <a:r>
              <a:rPr lang="pl-PL" sz="3200" dirty="0" err="1"/>
              <a:t>temporary</a:t>
            </a:r>
            <a:r>
              <a:rPr lang="pl-PL" sz="3200" dirty="0"/>
              <a:t> </a:t>
            </a:r>
            <a:r>
              <a:rPr lang="pl-PL" sz="3200" dirty="0" err="1"/>
              <a:t>residence</a:t>
            </a:r>
            <a:r>
              <a:rPr lang="pl-PL" sz="3200" dirty="0"/>
              <a:t> </a:t>
            </a:r>
            <a:r>
              <a:rPr lang="pl-PL" sz="3200" dirty="0" err="1"/>
              <a:t>permit</a:t>
            </a:r>
            <a:r>
              <a:rPr lang="pl-PL" sz="3200" dirty="0"/>
              <a:t> for non EU </a:t>
            </a:r>
            <a:r>
              <a:rPr lang="pl-PL" sz="3200" dirty="0" err="1"/>
              <a:t>full-time</a:t>
            </a:r>
            <a:r>
              <a:rPr lang="pl-PL" sz="3200" dirty="0"/>
              <a:t> </a:t>
            </a:r>
            <a:r>
              <a:rPr lang="pl-PL" sz="3200" dirty="0" err="1"/>
              <a:t>students</a:t>
            </a:r>
            <a:endParaRPr lang="pl-PL" sz="3200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3200" dirty="0"/>
              <a:t>Information for EU </a:t>
            </a:r>
            <a:r>
              <a:rPr lang="pl-PL" sz="3200" dirty="0" err="1"/>
              <a:t>full-time</a:t>
            </a:r>
            <a:r>
              <a:rPr lang="pl-PL" sz="3200" dirty="0"/>
              <a:t> </a:t>
            </a:r>
            <a:r>
              <a:rPr lang="pl-PL" sz="3200" dirty="0" err="1"/>
              <a:t>students</a:t>
            </a:r>
            <a:r>
              <a:rPr lang="pl-PL" sz="3200" dirty="0"/>
              <a:t> 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3200" dirty="0"/>
              <a:t>AMU </a:t>
            </a:r>
            <a:r>
              <a:rPr lang="pl-PL" sz="3200" dirty="0" err="1"/>
              <a:t>Welcome</a:t>
            </a:r>
            <a:r>
              <a:rPr lang="pl-PL" sz="3200" dirty="0"/>
              <a:t> Center</a:t>
            </a:r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087563"/>
            <a:ext cx="7772400" cy="2709589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sz="4400" dirty="0" err="1"/>
              <a:t>Legalisation</a:t>
            </a:r>
            <a:r>
              <a:rPr lang="pl-PL" sz="4400" dirty="0"/>
              <a:t> </a:t>
            </a:r>
            <a:r>
              <a:rPr lang="pl-PL" sz="4400" dirty="0">
                <a:solidFill>
                  <a:srgbClr val="0083A5"/>
                </a:solidFill>
              </a:rPr>
              <a:t> </a:t>
            </a:r>
            <a:br>
              <a:rPr lang="pl-PL" sz="4400" dirty="0"/>
            </a:br>
            <a:r>
              <a:rPr lang="en-US" sz="4400" dirty="0">
                <a:solidFill>
                  <a:srgbClr val="00A6AA"/>
                </a:solidFill>
              </a:rPr>
              <a:t>procedures – temporary residence permit for non EU full-time students</a:t>
            </a:r>
            <a:br>
              <a:rPr lang="en-US" sz="4400" dirty="0">
                <a:solidFill>
                  <a:srgbClr val="00A6AA"/>
                </a:solidFill>
              </a:rPr>
            </a:br>
            <a:br>
              <a:rPr lang="pl-PL" sz="4400" dirty="0">
                <a:solidFill>
                  <a:srgbClr val="00A6AA"/>
                </a:solidFill>
              </a:rPr>
            </a:br>
            <a:endParaRPr lang="pl-PL" sz="4400" dirty="0">
              <a:solidFill>
                <a:srgbClr val="74C6C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180ECA-7C56-4E34-8DF9-17442C7D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9"/>
            <a:ext cx="6984777" cy="720080"/>
          </a:xfrm>
        </p:spPr>
        <p:txBody>
          <a:bodyPr/>
          <a:lstStyle/>
          <a:p>
            <a:r>
              <a:rPr lang="pl-PL" dirty="0" err="1"/>
              <a:t>Apllying</a:t>
            </a:r>
            <a:r>
              <a:rPr lang="pl-PL" dirty="0"/>
              <a:t> for </a:t>
            </a:r>
            <a:r>
              <a:rPr lang="pl-PL" dirty="0" err="1"/>
              <a:t>residence</a:t>
            </a:r>
            <a:endParaRPr lang="pl-PL" dirty="0"/>
          </a:p>
        </p:txBody>
      </p:sp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5DE3EDE-1C6D-4306-A4D5-7777D58B6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158906"/>
              </p:ext>
            </p:extLst>
          </p:nvPr>
        </p:nvGraphicFramePr>
        <p:xfrm>
          <a:off x="179512" y="692696"/>
          <a:ext cx="8856984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>
            <a:extLst>
              <a:ext uri="{FF2B5EF4-FFF2-40B4-BE49-F238E27FC236}">
                <a16:creationId xmlns:a16="http://schemas.microsoft.com/office/drawing/2014/main" id="{F98E044B-B101-401F-87C8-614B46E37A5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628094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14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92163"/>
            <a:ext cx="7772400" cy="1511300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en-US" dirty="0"/>
              <a:t>Application must be filed </a:t>
            </a:r>
            <a:br>
              <a:rPr lang="en-US" dirty="0"/>
            </a:br>
            <a:r>
              <a:rPr lang="en-US" dirty="0">
                <a:solidFill>
                  <a:srgbClr val="009999"/>
                </a:solidFill>
              </a:rPr>
              <a:t>personally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55976" y="2303463"/>
            <a:ext cx="4536504" cy="4005857"/>
          </a:xfrm>
        </p:spPr>
        <p:txBody>
          <a:bodyPr/>
          <a:lstStyle/>
          <a:p>
            <a:pPr marL="0" indent="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200" dirty="0"/>
              <a:t>Application can be sent via post but no later then on the last day of your legal stay in Poland (</a:t>
            </a:r>
            <a:r>
              <a:rPr lang="en-US" sz="2200" dirty="0" err="1"/>
              <a:t>Poczta</a:t>
            </a:r>
            <a:r>
              <a:rPr lang="en-US" sz="2200" dirty="0"/>
              <a:t> </a:t>
            </a:r>
            <a:r>
              <a:rPr lang="en-US" sz="2200" dirty="0" err="1"/>
              <a:t>Polska</a:t>
            </a:r>
            <a:r>
              <a:rPr lang="en-US" sz="2200" dirty="0"/>
              <a:t> registered mail)</a:t>
            </a:r>
          </a:p>
          <a:p>
            <a:pPr marL="0" indent="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en-US" sz="2200" dirty="0">
                <a:solidFill>
                  <a:srgbClr val="009999"/>
                </a:solidFill>
              </a:rPr>
              <a:t>Sending application via post, does not make your stay legal in Poland. Originals of documents must be presented and fingerprints are required to be provided.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852936"/>
            <a:ext cx="3692608" cy="20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ADBDFB3A-8674-48C5-B064-62FF4B0B3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5013176"/>
            <a:ext cx="1377815" cy="2194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7632576" cy="576064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br>
              <a:rPr lang="pl-PL" dirty="0"/>
            </a:br>
            <a:r>
              <a:rPr lang="pl-PL" dirty="0" err="1"/>
              <a:t>Documents</a:t>
            </a:r>
            <a:r>
              <a:rPr lang="pl-PL" dirty="0"/>
              <a:t> to </a:t>
            </a:r>
            <a:r>
              <a:rPr lang="pl-PL" dirty="0" err="1"/>
              <a:t>submit</a:t>
            </a:r>
            <a:br>
              <a:rPr lang="pl-PL" dirty="0"/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980728"/>
            <a:ext cx="7632576" cy="5688632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application form </a:t>
            </a: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100" dirty="0">
                <a:solidFill>
                  <a:srgbClr val="009999"/>
                </a:solidFill>
              </a:rPr>
              <a:t>Link to the form you can find here (choose: Applications - temporary residence permit) : </a:t>
            </a:r>
            <a:r>
              <a:rPr lang="en-US" sz="1100" dirty="0">
                <a:solidFill>
                  <a:srgbClr val="009999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https://migrant.poznan.uw.gov.pl/en/do-pobrania/applications-temporary-residence-permit-forms-proceedings-started-after-april-27-2019</a:t>
            </a:r>
            <a:r>
              <a:rPr lang="pl-PL" sz="1100" dirty="0">
                <a:solidFill>
                  <a:srgbClr val="009999"/>
                </a:solidFill>
              </a:rPr>
              <a:t> </a:t>
            </a:r>
            <a:r>
              <a:rPr lang="en-US" sz="1100" dirty="0">
                <a:solidFill>
                  <a:srgbClr val="009999"/>
                </a:solidFill>
              </a:rPr>
              <a:t> </a:t>
            </a:r>
            <a:endParaRPr lang="pl-PL" sz="1100" dirty="0">
              <a:solidFill>
                <a:srgbClr val="009999"/>
              </a:solidFill>
            </a:endParaRP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b="1" dirty="0"/>
              <a:t>Fill</a:t>
            </a:r>
            <a:r>
              <a:rPr lang="pl-PL" b="1" dirty="0" err="1"/>
              <a:t>ed</a:t>
            </a:r>
            <a:r>
              <a:rPr lang="en-US" b="1" dirty="0"/>
              <a:t> out online application forms at MOS</a:t>
            </a:r>
            <a:r>
              <a:rPr lang="pl-PL" b="1" dirty="0"/>
              <a:t> </a:t>
            </a:r>
            <a:r>
              <a:rPr lang="pl-PL" b="1" dirty="0">
                <a:hlinkClick r:id="rId5"/>
              </a:rPr>
              <a:t>https://www.mos.cudzoziemcy.gov.pl/</a:t>
            </a:r>
            <a:r>
              <a:rPr lang="pl-PL" b="1" dirty="0"/>
              <a:t>  </a:t>
            </a:r>
            <a:r>
              <a:rPr lang="pl-PL" sz="1600" b="1" dirty="0"/>
              <a:t>              </a:t>
            </a:r>
            <a:endParaRPr lang="en-US" sz="1600" b="1" dirty="0">
              <a:solidFill>
                <a:srgbClr val="009999"/>
              </a:solidFill>
            </a:endParaRP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photocopy of your passport (original needs to be shown)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proof of payment of the stamp duty -  340 PLN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4 biometric PHOTOS (face front, not older than 6 months)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current proof of valid health insurance 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current documents confirming financial resources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current confirmation letter from university (in Polish)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800" dirty="0"/>
              <a:t>a filled in and signed declaration regarding housing costs </a:t>
            </a: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200" dirty="0">
                <a:solidFill>
                  <a:srgbClr val="009999"/>
                </a:solidFill>
              </a:rPr>
              <a:t>link to the form you can find here: </a:t>
            </a:r>
            <a:r>
              <a:rPr lang="en-US" sz="1200" dirty="0">
                <a:solidFill>
                  <a:srgbClr val="009999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https://migrant.poznan.uw.gov.pl/en/do-pobrania/declaration-regarding-cost-housing-students</a:t>
            </a:r>
            <a:r>
              <a:rPr lang="pl-PL" sz="1200" dirty="0">
                <a:solidFill>
                  <a:srgbClr val="009999"/>
                </a:solidFill>
              </a:rPr>
              <a:t> </a:t>
            </a:r>
            <a:r>
              <a:rPr lang="en-US" sz="1200" dirty="0">
                <a:solidFill>
                  <a:srgbClr val="009999"/>
                </a:solidFill>
              </a:rPr>
              <a:t> </a:t>
            </a:r>
          </a:p>
          <a:p>
            <a:pPr marL="908050" lvl="2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107950" indent="0" eaLnBrk="1" hangingPunct="1">
              <a:buSzPct val="183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  <a:p>
            <a:pPr marL="431800" indent="-323850" eaLnBrk="1" hangingPunct="1">
              <a:buSzPct val="183000"/>
              <a:buFont typeface="Times New Roman" pitchFamily="16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dirty="0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4111632-CF3F-4937-9DDA-B74BF1BD32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04248" y="1916832"/>
            <a:ext cx="86409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66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078D4B-E8CC-4545-963D-25D031CCB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188639"/>
            <a:ext cx="7344816" cy="576065"/>
          </a:xfrm>
        </p:spPr>
        <p:txBody>
          <a:bodyPr/>
          <a:lstStyle/>
          <a:p>
            <a:r>
              <a:rPr lang="pl-PL" sz="2800" dirty="0" err="1"/>
              <a:t>Confirmation</a:t>
            </a:r>
            <a:r>
              <a:rPr lang="pl-PL" sz="2800" dirty="0"/>
              <a:t> </a:t>
            </a:r>
            <a:r>
              <a:rPr lang="pl-PL" sz="2800" dirty="0" err="1"/>
              <a:t>letter</a:t>
            </a:r>
            <a:r>
              <a:rPr lang="pl-PL" sz="2800" dirty="0"/>
              <a:t> from </a:t>
            </a:r>
            <a:r>
              <a:rPr lang="pl-PL" sz="2800" dirty="0" err="1"/>
              <a:t>university</a:t>
            </a:r>
            <a:r>
              <a:rPr lang="pl-PL" sz="2800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AA65C8-435B-4665-8BB8-73504CFDF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3"/>
            <a:ext cx="8228013" cy="5472608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</a:t>
            </a:r>
            <a:r>
              <a:rPr lang="en-US" sz="2400" dirty="0" err="1"/>
              <a:t>onfirmation</a:t>
            </a:r>
            <a:r>
              <a:rPr lang="en-US" sz="2400" dirty="0"/>
              <a:t> letter from university</a:t>
            </a:r>
            <a:endParaRPr lang="pl-PL" sz="24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 err="1"/>
              <a:t>Signed</a:t>
            </a:r>
            <a:r>
              <a:rPr lang="pl-PL" sz="1600" dirty="0"/>
              <a:t> by </a:t>
            </a:r>
            <a:r>
              <a:rPr lang="pl-PL" sz="1600" dirty="0" err="1"/>
              <a:t>authorised</a:t>
            </a:r>
            <a:r>
              <a:rPr lang="pl-PL" sz="1600" dirty="0"/>
              <a:t> person (</a:t>
            </a:r>
            <a:r>
              <a:rPr lang="pl-PL" sz="1600" dirty="0" err="1"/>
              <a:t>rector</a:t>
            </a:r>
            <a:r>
              <a:rPr lang="pl-PL" sz="1600" dirty="0"/>
              <a:t>/person </a:t>
            </a:r>
            <a:r>
              <a:rPr lang="pl-PL" sz="1600" dirty="0" err="1"/>
              <a:t>authorised</a:t>
            </a:r>
            <a:r>
              <a:rPr lang="pl-PL" sz="1600" dirty="0"/>
              <a:t> by </a:t>
            </a:r>
            <a:r>
              <a:rPr lang="pl-PL" sz="1600" dirty="0" err="1"/>
              <a:t>rector</a:t>
            </a:r>
            <a:r>
              <a:rPr lang="pl-PL" sz="1600" dirty="0"/>
              <a:t>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600" dirty="0"/>
              <a:t>Valid for a given semester</a:t>
            </a:r>
            <a:r>
              <a:rPr lang="pl-PL" sz="1600" dirty="0"/>
              <a:t>!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 err="1"/>
              <a:t>Prepared</a:t>
            </a:r>
            <a:r>
              <a:rPr lang="pl-PL" sz="1600" dirty="0"/>
              <a:t> on the </a:t>
            </a:r>
            <a:r>
              <a:rPr lang="pl-PL" sz="1600" dirty="0" err="1"/>
              <a:t>correct</a:t>
            </a:r>
            <a:r>
              <a:rPr lang="pl-PL" sz="1600" dirty="0"/>
              <a:t> form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With </a:t>
            </a:r>
            <a:r>
              <a:rPr lang="en-US" sz="1600" dirty="0"/>
              <a:t>a copy of the evaluation card</a:t>
            </a:r>
            <a:r>
              <a:rPr lang="pl-PL" sz="1600" dirty="0"/>
              <a:t> </a:t>
            </a:r>
            <a:r>
              <a:rPr lang="pl-PL" sz="1600" dirty="0" err="1"/>
              <a:t>included</a:t>
            </a:r>
            <a:r>
              <a:rPr lang="pl-PL" sz="1600" dirty="0"/>
              <a:t> (</a:t>
            </a:r>
            <a:r>
              <a:rPr lang="pl-PL" sz="1600" dirty="0" err="1"/>
              <a:t>when</a:t>
            </a:r>
            <a:r>
              <a:rPr lang="pl-PL" sz="1600" dirty="0"/>
              <a:t> </a:t>
            </a:r>
            <a:r>
              <a:rPr lang="pl-PL" sz="1600" dirty="0" err="1"/>
              <a:t>continueing</a:t>
            </a:r>
            <a:r>
              <a:rPr lang="pl-PL" sz="1600" dirty="0"/>
              <a:t> </a:t>
            </a:r>
            <a:r>
              <a:rPr lang="pl-PL" sz="1600" dirty="0" err="1"/>
              <a:t>studies</a:t>
            </a:r>
            <a:r>
              <a:rPr lang="pl-PL" sz="1600" dirty="0"/>
              <a:t>)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en-US" sz="1200" dirty="0"/>
          </a:p>
          <a:p>
            <a:pPr marL="431800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2400" dirty="0"/>
              <a:t>Proof of payment of the tuition fee</a:t>
            </a:r>
            <a:endParaRPr lang="pl-PL" sz="24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400" dirty="0"/>
              <a:t>Information </a:t>
            </a:r>
            <a:r>
              <a:rPr lang="pl-PL" sz="1400" dirty="0" err="1"/>
              <a:t>regarding</a:t>
            </a:r>
            <a:r>
              <a:rPr lang="en-US" sz="1400" dirty="0"/>
              <a:t> the payment of the tuition fee in the </a:t>
            </a:r>
            <a:r>
              <a:rPr lang="en-US" sz="1400" u="sng" dirty="0"/>
              <a:t>current</a:t>
            </a:r>
            <a:r>
              <a:rPr lang="en-US" sz="1400" dirty="0"/>
              <a:t> semester, included in the above-mentioned </a:t>
            </a:r>
            <a:r>
              <a:rPr lang="pl-PL" sz="1400" dirty="0" err="1"/>
              <a:t>confirmation</a:t>
            </a:r>
            <a:r>
              <a:rPr lang="pl-PL" sz="1400" dirty="0"/>
              <a:t> </a:t>
            </a:r>
            <a:r>
              <a:rPr lang="pl-PL" sz="1400" dirty="0" err="1"/>
              <a:t>letter</a:t>
            </a:r>
            <a:r>
              <a:rPr lang="pl-PL" sz="1400" dirty="0"/>
              <a:t> </a:t>
            </a:r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400" dirty="0"/>
              <a:t>A separate certificate from the university confirming the payment of tuition fees in a given semester</a:t>
            </a:r>
            <a:r>
              <a:rPr lang="pl-PL" sz="1400" dirty="0"/>
              <a:t>/</a:t>
            </a:r>
            <a:r>
              <a:rPr lang="pl-PL" sz="1400" dirty="0" err="1"/>
              <a:t>academic</a:t>
            </a:r>
            <a:r>
              <a:rPr lang="pl-PL" sz="1400" dirty="0"/>
              <a:t> </a:t>
            </a:r>
            <a:r>
              <a:rPr lang="pl-PL" sz="1400" dirty="0" err="1"/>
              <a:t>year</a:t>
            </a:r>
            <a:endParaRPr lang="pl-PL" sz="14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400" dirty="0"/>
              <a:t>Information on exemption from tuition fees </a:t>
            </a:r>
            <a:r>
              <a:rPr lang="pl-PL" sz="1400" dirty="0" err="1"/>
              <a:t>included</a:t>
            </a:r>
            <a:r>
              <a:rPr lang="en-US" sz="1400" dirty="0"/>
              <a:t> in the above-mentioned certificate of continuing studies</a:t>
            </a:r>
            <a:endParaRPr lang="pl-PL" sz="1400" dirty="0"/>
          </a:p>
          <a:p>
            <a:pPr marL="1231900" lvl="2" indent="-323850" eaLnBrk="1" hangingPunct="1">
              <a:buSzPct val="183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en-US" sz="1400" dirty="0"/>
              <a:t>Proof of payment of the tuition fee for a given semester / year of study with a document confirming the amount of tuition fees (contract concluded with the university, etc.)</a:t>
            </a:r>
            <a:endParaRPr lang="en-US" sz="1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552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332657"/>
            <a:ext cx="8352928" cy="1800200"/>
          </a:xfrm>
          <a:noFill/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dirty="0" err="1"/>
              <a:t>Health</a:t>
            </a:r>
            <a:r>
              <a:rPr lang="pl-PL" dirty="0"/>
              <a:t> </a:t>
            </a:r>
            <a:r>
              <a:rPr lang="pl-PL" dirty="0" err="1"/>
              <a:t>Insurance</a:t>
            </a:r>
            <a:br>
              <a:rPr lang="pl-PL" dirty="0"/>
            </a:br>
            <a:r>
              <a:rPr lang="pl-PL" sz="2400" dirty="0" err="1">
                <a:solidFill>
                  <a:srgbClr val="00A6AA"/>
                </a:solidFill>
              </a:rPr>
              <a:t>Private</a:t>
            </a:r>
            <a:r>
              <a:rPr lang="pl-PL" sz="2400" dirty="0">
                <a:solidFill>
                  <a:srgbClr val="00A6AA"/>
                </a:solidFill>
              </a:rPr>
              <a:t> </a:t>
            </a:r>
            <a:r>
              <a:rPr lang="pl-PL" sz="2400" dirty="0" err="1">
                <a:solidFill>
                  <a:srgbClr val="00A6AA"/>
                </a:solidFill>
              </a:rPr>
              <a:t>health</a:t>
            </a:r>
            <a:r>
              <a:rPr lang="pl-PL" sz="2400" dirty="0">
                <a:solidFill>
                  <a:srgbClr val="00A6AA"/>
                </a:solidFill>
              </a:rPr>
              <a:t> </a:t>
            </a:r>
            <a:r>
              <a:rPr lang="pl-PL" sz="2400" dirty="0" err="1">
                <a:solidFill>
                  <a:srgbClr val="00A6AA"/>
                </a:solidFill>
              </a:rPr>
              <a:t>insurance</a:t>
            </a:r>
            <a:r>
              <a:rPr lang="pl-PL" sz="2400" dirty="0">
                <a:solidFill>
                  <a:srgbClr val="00A6AA"/>
                </a:solidFill>
              </a:rPr>
              <a:t>              </a:t>
            </a:r>
            <a:r>
              <a:rPr lang="en-US" sz="2400" dirty="0">
                <a:solidFill>
                  <a:srgbClr val="00A6AA"/>
                </a:solidFill>
              </a:rPr>
              <a:t>Contract with NFZ </a:t>
            </a:r>
            <a:br>
              <a:rPr lang="en-US" sz="2400" dirty="0">
                <a:solidFill>
                  <a:srgbClr val="00A6AA"/>
                </a:solidFill>
              </a:rPr>
            </a:br>
            <a:r>
              <a:rPr lang="en-US" sz="1600" dirty="0">
                <a:solidFill>
                  <a:srgbClr val="00A6AA"/>
                </a:solidFill>
              </a:rPr>
              <a:t>                                                   </a:t>
            </a:r>
            <a:r>
              <a:rPr lang="pl-PL" sz="1600" dirty="0">
                <a:solidFill>
                  <a:srgbClr val="00A6AA"/>
                </a:solidFill>
              </a:rPr>
              <a:t>                                            </a:t>
            </a:r>
            <a:r>
              <a:rPr lang="en-US" sz="1600" dirty="0">
                <a:solidFill>
                  <a:srgbClr val="00A6AA"/>
                </a:solidFill>
              </a:rPr>
              <a:t>(National Health System)</a:t>
            </a:r>
            <a:br>
              <a:rPr lang="pl-PL" sz="1600" dirty="0">
                <a:solidFill>
                  <a:srgbClr val="00A6AA"/>
                </a:solidFill>
              </a:rPr>
            </a:br>
            <a:r>
              <a:rPr lang="pl-PL" sz="2400" dirty="0">
                <a:solidFill>
                  <a:srgbClr val="00A6AA"/>
                </a:solidFill>
              </a:rPr>
              <a:t>                                                   </a:t>
            </a:r>
            <a:endParaRPr lang="pl-PL" sz="1200" dirty="0">
              <a:solidFill>
                <a:srgbClr val="74C6C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589814"/>
            <a:ext cx="4536504" cy="3672408"/>
          </a:xfrm>
        </p:spPr>
        <p:txBody>
          <a:bodyPr/>
          <a:lstStyle/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800" dirty="0"/>
              <a:t>Insurance must cover all medical expenses in Poland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800" dirty="0"/>
              <a:t>Insurance must be valid on the day when the permit is granted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800" dirty="0"/>
              <a:t>Original policy must be presented</a:t>
            </a:r>
          </a:p>
          <a:p>
            <a:pPr marL="431800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800" dirty="0"/>
              <a:t>Contract &amp; proof of payments</a:t>
            </a:r>
          </a:p>
          <a:p>
            <a:pPr marL="831850" lvl="1" indent="-323850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200" i="1" dirty="0"/>
              <a:t>If insurance is not in Polish it should be submitted together with official translation into Polish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76056" y="2564904"/>
            <a:ext cx="3888432" cy="35386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kern="0" dirty="0">
                <a:solidFill>
                  <a:srgbClr val="00638E"/>
                </a:solidFill>
                <a:latin typeface="+mn-lt"/>
                <a:ea typeface="+mn-ea"/>
              </a:rPr>
              <a:t>Original contract</a:t>
            </a:r>
          </a:p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kern="0" dirty="0">
                <a:solidFill>
                  <a:srgbClr val="00638E"/>
                </a:solidFill>
                <a:latin typeface="+mn-lt"/>
                <a:ea typeface="+mn-ea"/>
              </a:rPr>
              <a:t>proof of payment of insurance </a:t>
            </a:r>
            <a:r>
              <a:rPr lang="pl-PL" kern="0" dirty="0" err="1">
                <a:solidFill>
                  <a:srgbClr val="00638E"/>
                </a:solidFill>
                <a:latin typeface="+mn-lt"/>
                <a:ea typeface="+mn-ea"/>
              </a:rPr>
              <a:t>fees</a:t>
            </a:r>
            <a:r>
              <a:rPr lang="en-US" kern="0" dirty="0">
                <a:solidFill>
                  <a:srgbClr val="00638E"/>
                </a:solidFill>
                <a:latin typeface="+mn-lt"/>
                <a:ea typeface="+mn-ea"/>
              </a:rPr>
              <a:t>, </a:t>
            </a:r>
            <a:r>
              <a:rPr lang="en-US" b="1" kern="0" dirty="0">
                <a:solidFill>
                  <a:srgbClr val="00638E"/>
                </a:solidFill>
                <a:latin typeface="+mn-lt"/>
                <a:ea typeface="+mn-ea"/>
              </a:rPr>
              <a:t>paid on time!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11560" y="620687"/>
            <a:ext cx="7772400" cy="1368153"/>
          </a:xfrm>
          <a:noFill/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dirty="0"/>
              <a:t>Financial resources</a:t>
            </a:r>
            <a:br>
              <a:rPr lang="en-US" dirty="0"/>
            </a:br>
            <a:r>
              <a:rPr lang="en-US" sz="1800" dirty="0">
                <a:solidFill>
                  <a:srgbClr val="009999"/>
                </a:solidFill>
              </a:rPr>
              <a:t>7</a:t>
            </a:r>
            <a:r>
              <a:rPr lang="pl-PL" sz="1800" dirty="0">
                <a:solidFill>
                  <a:srgbClr val="009999"/>
                </a:solidFill>
              </a:rPr>
              <a:t>76</a:t>
            </a:r>
            <a:r>
              <a:rPr lang="en-US" sz="1800" dirty="0">
                <a:solidFill>
                  <a:srgbClr val="009999"/>
                </a:solidFill>
              </a:rPr>
              <a:t>PLN per month (</a:t>
            </a:r>
            <a:r>
              <a:rPr lang="pl-PL" sz="1800" dirty="0">
                <a:solidFill>
                  <a:srgbClr val="009999"/>
                </a:solidFill>
              </a:rPr>
              <a:t>600</a:t>
            </a:r>
            <a:r>
              <a:rPr lang="en-US" sz="1800" dirty="0" err="1">
                <a:solidFill>
                  <a:srgbClr val="009999"/>
                </a:solidFill>
              </a:rPr>
              <a:t>zł</a:t>
            </a:r>
            <a:r>
              <a:rPr lang="en-US" sz="1800" dirty="0">
                <a:solidFill>
                  <a:srgbClr val="009999"/>
                </a:solidFill>
              </a:rPr>
              <a:t> if family members are in Poland), after deducting cost of housing*, with reference to the period of studies </a:t>
            </a:r>
            <a:b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j-lt"/>
              </a:rPr>
            </a:br>
            <a:endParaRPr lang="pl-PL" sz="2400" dirty="0">
              <a:solidFill>
                <a:srgbClr val="74C6C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988840"/>
            <a:ext cx="4464496" cy="4680520"/>
          </a:xfrm>
        </p:spPr>
        <p:txBody>
          <a:bodyPr/>
          <a:lstStyle/>
          <a:p>
            <a:pPr marL="431800" indent="-323850" algn="just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400" dirty="0"/>
              <a:t>Official scholarship (national or foreign)</a:t>
            </a:r>
          </a:p>
          <a:p>
            <a:pPr marL="431800" indent="-323850" algn="just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400" dirty="0"/>
              <a:t>Current bank statement from a bank situated in Poland</a:t>
            </a:r>
            <a:r>
              <a:rPr lang="pl-PL" sz="1400" dirty="0"/>
              <a:t>/UE</a:t>
            </a:r>
            <a:r>
              <a:rPr lang="en-US" sz="1400" dirty="0"/>
              <a:t> – signed and stamped by a bank representative</a:t>
            </a:r>
          </a:p>
          <a:p>
            <a:pPr marL="431800" indent="-323850" algn="just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400" dirty="0"/>
              <a:t>Certificate from a bank with the information about the limit on your credit card</a:t>
            </a:r>
          </a:p>
          <a:p>
            <a:pPr marL="431800" indent="-323850" algn="just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400" dirty="0"/>
              <a:t>certificate of employment and amount of salaries, issued not earlier than one month before the date of submitting the application for a temporary residence permit </a:t>
            </a:r>
          </a:p>
          <a:p>
            <a:pPr marL="831850" lvl="1" indent="-323850" algn="just" eaLnBrk="1" hangingPunct="1"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400" dirty="0">
                <a:solidFill>
                  <a:srgbClr val="009999"/>
                </a:solidFill>
              </a:rPr>
              <a:t>Original of the certificate + official translation into Polish; documents issued not earlier than one month before the date of submitting an application for a temporary residence permit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039544" y="2420889"/>
            <a:ext cx="4104456" cy="1656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600" kern="0" dirty="0">
                <a:solidFill>
                  <a:srgbClr val="00638E"/>
                </a:solidFill>
                <a:latin typeface="+mn-lt"/>
                <a:ea typeface="+mn-ea"/>
              </a:rPr>
              <a:t>200zł for the return ticket   </a:t>
            </a:r>
            <a:r>
              <a:rPr lang="en-US" sz="1100" kern="0" dirty="0">
                <a:solidFill>
                  <a:srgbClr val="00638E"/>
                </a:solidFill>
                <a:latin typeface="+mn-lt"/>
                <a:ea typeface="+mn-ea"/>
              </a:rPr>
              <a:t>(for countries neighboring Poland)</a:t>
            </a:r>
          </a:p>
          <a:p>
            <a:pPr marL="1174750" lvl="1" indent="-323850" hangingPunct="1">
              <a:lnSpc>
                <a:spcPct val="102000"/>
              </a:lnSpc>
              <a:spcAft>
                <a:spcPts val="1413"/>
              </a:spcAft>
              <a:buSzPct val="183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en-US" sz="1600" kern="0" dirty="0">
                <a:solidFill>
                  <a:srgbClr val="00638E"/>
                </a:solidFill>
                <a:latin typeface="+mn-lt"/>
                <a:ea typeface="+mn-ea"/>
              </a:rPr>
              <a:t>2500zł for the return ticket </a:t>
            </a:r>
            <a:r>
              <a:rPr lang="en-US" sz="1100" kern="0" dirty="0">
                <a:solidFill>
                  <a:srgbClr val="00638E"/>
                </a:solidFill>
                <a:latin typeface="+mn-lt"/>
                <a:ea typeface="+mn-ea"/>
              </a:rPr>
              <a:t>(for other countries)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B9BD1A32-F833-4356-A40F-57891166F669}"/>
              </a:ext>
            </a:extLst>
          </p:cNvPr>
          <p:cNvSpPr txBox="1"/>
          <p:nvPr/>
        </p:nvSpPr>
        <p:spPr>
          <a:xfrm>
            <a:off x="6216066" y="5756296"/>
            <a:ext cx="2915816" cy="550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9999"/>
                </a:solidFill>
              </a:rPr>
              <a:t>*</a:t>
            </a:r>
            <a:r>
              <a:rPr lang="en-US" sz="1400" dirty="0">
                <a:solidFill>
                  <a:srgbClr val="009999"/>
                </a:solidFill>
              </a:rPr>
              <a:t>Housing costs do not refer to citizens of Belarus</a:t>
            </a:r>
            <a:endParaRPr lang="pl-PL" sz="1400" dirty="0">
              <a:solidFill>
                <a:srgbClr val="009999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1A56AD0F-C19E-45EE-BD3B-0C0D624D6C80}"/>
              </a:ext>
            </a:extLst>
          </p:cNvPr>
          <p:cNvSpPr txBox="1"/>
          <p:nvPr/>
        </p:nvSpPr>
        <p:spPr>
          <a:xfrm>
            <a:off x="6012159" y="4293096"/>
            <a:ext cx="2915816" cy="1351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9999"/>
                </a:solidFill>
                <a:latin typeface="+mj-lt"/>
              </a:rPr>
              <a:t>How to count sufficient funds for living in Poland</a:t>
            </a:r>
            <a:r>
              <a:rPr lang="pl-PL" sz="1400" dirty="0">
                <a:solidFill>
                  <a:srgbClr val="009999"/>
                </a:solidFill>
                <a:latin typeface="+mj-lt"/>
              </a:rPr>
              <a:t>?</a:t>
            </a:r>
          </a:p>
          <a:p>
            <a:r>
              <a:rPr lang="pl-PL" sz="1200" b="1" dirty="0">
                <a:solidFill>
                  <a:schemeClr val="accent5">
                    <a:lumMod val="75000"/>
                  </a:schemeClr>
                </a:solidFill>
                <a:latin typeface="+mj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https://migrant.poznan.uw.gov.pl/en/faq/what-amount-financial-resources-i-should-have-be-granted-temporary-residence-permit-purpose</a:t>
            </a:r>
            <a:r>
              <a:rPr lang="pl-PL" sz="1200" b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E3BBB81E-C835-42F4-B3CF-A493259B442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797" y="4160566"/>
            <a:ext cx="504079" cy="50407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1542</TotalTime>
  <Words>1569</Words>
  <Application>Microsoft Office PowerPoint</Application>
  <PresentationFormat>Pokaz na ekranie (4:3)</PresentationFormat>
  <Paragraphs>242</Paragraphs>
  <Slides>19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Microsoft YaHei</vt:lpstr>
      <vt:lpstr>Arial</vt:lpstr>
      <vt:lpstr>Calibri</vt:lpstr>
      <vt:lpstr>Open Sans</vt:lpstr>
      <vt:lpstr>Times New Roman</vt:lpstr>
      <vt:lpstr>Wingdings</vt:lpstr>
      <vt:lpstr>Motyw pakietu Office</vt:lpstr>
      <vt:lpstr>Prezentacja programu PowerPoint</vt:lpstr>
      <vt:lpstr>Table of content </vt:lpstr>
      <vt:lpstr>Legalisation   procedures – temporary residence permit for non EU full-time students  </vt:lpstr>
      <vt:lpstr>Apllying for residence</vt:lpstr>
      <vt:lpstr>Application must be filed  personally</vt:lpstr>
      <vt:lpstr> Documents to submit </vt:lpstr>
      <vt:lpstr>Confirmation letter from university </vt:lpstr>
      <vt:lpstr>Health Insurance Private health insurance              Contract with NFZ                                                                                                 (National Health System)                                                    </vt:lpstr>
      <vt:lpstr>Financial resources 776PLN per month (600zł if family members are in Poland), after deducting cost of housing*, with reference to the period of studies  </vt:lpstr>
      <vt:lpstr>Housing costs</vt:lpstr>
      <vt:lpstr> Common mistakes </vt:lpstr>
      <vt:lpstr>Duration of the residence permit </vt:lpstr>
      <vt:lpstr>Residence card </vt:lpstr>
      <vt:lpstr>Important matters </vt:lpstr>
      <vt:lpstr>Bank account numbers</vt:lpstr>
      <vt:lpstr>Legalisation   Procedure - EU citizens+Switzerland and Norway </vt:lpstr>
      <vt:lpstr>EU Students</vt:lpstr>
      <vt:lpstr>Immigration Consulting Point at AMU WELCOME CENTER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Asia</dc:creator>
  <cp:lastModifiedBy>Joanna Ciesielczak</cp:lastModifiedBy>
  <cp:revision>182</cp:revision>
  <cp:lastPrinted>1601-01-01T00:00:00Z</cp:lastPrinted>
  <dcterms:created xsi:type="dcterms:W3CDTF">1601-01-01T00:00:00Z</dcterms:created>
  <dcterms:modified xsi:type="dcterms:W3CDTF">2023-09-26T06:06:26Z</dcterms:modified>
</cp:coreProperties>
</file>