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3"/>
  </p:notesMasterIdLst>
  <p:handoutMasterIdLst>
    <p:handoutMasterId r:id="rId44"/>
  </p:handoutMasterIdLst>
  <p:sldIdLst>
    <p:sldId id="256" r:id="rId2"/>
    <p:sldId id="412" r:id="rId3"/>
    <p:sldId id="359" r:id="rId4"/>
    <p:sldId id="398" r:id="rId5"/>
    <p:sldId id="421" r:id="rId6"/>
    <p:sldId id="471" r:id="rId7"/>
    <p:sldId id="482" r:id="rId8"/>
    <p:sldId id="481" r:id="rId9"/>
    <p:sldId id="457" r:id="rId10"/>
    <p:sldId id="424" r:id="rId11"/>
    <p:sldId id="362" r:id="rId12"/>
    <p:sldId id="468" r:id="rId13"/>
    <p:sldId id="469" r:id="rId14"/>
    <p:sldId id="363" r:id="rId15"/>
    <p:sldId id="364" r:id="rId16"/>
    <p:sldId id="472" r:id="rId17"/>
    <p:sldId id="434" r:id="rId18"/>
    <p:sldId id="366" r:id="rId19"/>
    <p:sldId id="402" r:id="rId20"/>
    <p:sldId id="436" r:id="rId21"/>
    <p:sldId id="484" r:id="rId22"/>
    <p:sldId id="407" r:id="rId23"/>
    <p:sldId id="485" r:id="rId24"/>
    <p:sldId id="408" r:id="rId25"/>
    <p:sldId id="409" r:id="rId26"/>
    <p:sldId id="410" r:id="rId27"/>
    <p:sldId id="411" r:id="rId28"/>
    <p:sldId id="483" r:id="rId29"/>
    <p:sldId id="444" r:id="rId30"/>
    <p:sldId id="462" r:id="rId31"/>
    <p:sldId id="418" r:id="rId32"/>
    <p:sldId id="430" r:id="rId33"/>
    <p:sldId id="461" r:id="rId34"/>
    <p:sldId id="445" r:id="rId35"/>
    <p:sldId id="446" r:id="rId36"/>
    <p:sldId id="464" r:id="rId37"/>
    <p:sldId id="448" r:id="rId38"/>
    <p:sldId id="473" r:id="rId39"/>
    <p:sldId id="455" r:id="rId40"/>
    <p:sldId id="456" r:id="rId41"/>
    <p:sldId id="474" r:id="rId42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yl jasny 3 — Ak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3717" autoAdjust="0"/>
  </p:normalViewPr>
  <p:slideViewPr>
    <p:cSldViewPr>
      <p:cViewPr varScale="1">
        <p:scale>
          <a:sx n="68" d="100"/>
          <a:sy n="68" d="100"/>
        </p:scale>
        <p:origin x="126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93E11F-92BB-47B9-A3E9-234202A62BF7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569ADF3-B30E-4AB5-9821-E2C1E81D5D04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pl-PL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wysokość zasiłku rodzinnego zależna jest od wieku dziecka i wynosi:</a:t>
          </a:r>
          <a:endParaRPr lang="pl-PL" sz="1600" b="1" i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2B5C377-8C95-4D79-960F-D9A989F0FFAF}" type="parTrans" cxnId="{71DDB0C4-920B-49E6-8543-52AA7C042C30}">
      <dgm:prSet/>
      <dgm:spPr/>
      <dgm:t>
        <a:bodyPr/>
        <a:lstStyle/>
        <a:p>
          <a:endParaRPr lang="pl-PL"/>
        </a:p>
      </dgm:t>
    </dgm:pt>
    <dgm:pt modelId="{3CF818CD-0F8E-48B8-9A37-EA60F2ACD3CF}" type="sibTrans" cxnId="{71DDB0C4-920B-49E6-8543-52AA7C042C30}">
      <dgm:prSet/>
      <dgm:spPr/>
      <dgm:t>
        <a:bodyPr/>
        <a:lstStyle/>
        <a:p>
          <a:endParaRPr lang="pl-PL"/>
        </a:p>
      </dgm:t>
    </dgm:pt>
    <dgm:pt modelId="{3893C0A3-5A18-44F7-98A9-19EBB4FA4D85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pl-PL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95 zł  </a:t>
          </a:r>
          <a:r>
            <a:rPr lang="pl-PL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miesięcznie</a:t>
          </a:r>
          <a:r>
            <a:rPr lang="pl-PL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pl-PL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 ukończenia przez dziecko 5 roku życia</a:t>
          </a:r>
          <a:endParaRPr lang="pl-PL" sz="1600" b="1" i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2185BF3-55D4-46FF-AA3F-2FEF00727162}" type="parTrans" cxnId="{E084038F-1D33-4B14-AEDB-675B628CC33B}">
      <dgm:prSet/>
      <dgm:spPr/>
      <dgm:t>
        <a:bodyPr/>
        <a:lstStyle/>
        <a:p>
          <a:endParaRPr lang="pl-PL"/>
        </a:p>
      </dgm:t>
    </dgm:pt>
    <dgm:pt modelId="{F2982225-68D4-4994-B1D4-DB36DC2507C8}" type="sibTrans" cxnId="{E084038F-1D33-4B14-AEDB-675B628CC33B}">
      <dgm:prSet/>
      <dgm:spPr/>
      <dgm:t>
        <a:bodyPr/>
        <a:lstStyle/>
        <a:p>
          <a:endParaRPr lang="pl-PL"/>
        </a:p>
      </dgm:t>
    </dgm:pt>
    <dgm:pt modelId="{6F7DBB09-3ADF-4A0F-A921-853D69461528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pl-PL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124 zł</a:t>
          </a:r>
          <a:r>
            <a:rPr lang="pl-PL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 miesięcznie do ukończenia przez dziecko 18 roku życia</a:t>
          </a:r>
          <a:endParaRPr lang="pl-PL" sz="1600" b="1" i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C576B7E-AE7A-423E-92EB-D7CF17DA2B43}" type="parTrans" cxnId="{F8DA6ABF-8187-4C20-B7E7-8CE561005784}">
      <dgm:prSet/>
      <dgm:spPr/>
      <dgm:t>
        <a:bodyPr/>
        <a:lstStyle/>
        <a:p>
          <a:endParaRPr lang="pl-PL"/>
        </a:p>
      </dgm:t>
    </dgm:pt>
    <dgm:pt modelId="{201FB6EA-1E9B-44FD-8FCA-EEA56C4278A8}" type="sibTrans" cxnId="{F8DA6ABF-8187-4C20-B7E7-8CE561005784}">
      <dgm:prSet/>
      <dgm:spPr/>
      <dgm:t>
        <a:bodyPr/>
        <a:lstStyle/>
        <a:p>
          <a:endParaRPr lang="pl-PL"/>
        </a:p>
      </dgm:t>
    </dgm:pt>
    <dgm:pt modelId="{6F9FB6C6-7AA1-4F8D-B3FF-B99755080A6B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pl-PL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135 zł</a:t>
          </a:r>
          <a:r>
            <a:rPr lang="pl-PL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 miesięcznie do ukończenia przez dziecko 24 roku życia</a:t>
          </a:r>
          <a:endParaRPr lang="pl-PL" sz="1600" b="1" i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B30242E-33C0-42A3-B3CB-EA006B145355}" type="parTrans" cxnId="{762AA5B4-C6CF-469B-8E00-AA343E620936}">
      <dgm:prSet/>
      <dgm:spPr/>
      <dgm:t>
        <a:bodyPr/>
        <a:lstStyle/>
        <a:p>
          <a:endParaRPr lang="pl-PL"/>
        </a:p>
      </dgm:t>
    </dgm:pt>
    <dgm:pt modelId="{6AA2981A-0ADD-4C58-99ED-862336C551E1}" type="sibTrans" cxnId="{762AA5B4-C6CF-469B-8E00-AA343E620936}">
      <dgm:prSet/>
      <dgm:spPr/>
      <dgm:t>
        <a:bodyPr/>
        <a:lstStyle/>
        <a:p>
          <a:endParaRPr lang="pl-PL"/>
        </a:p>
      </dgm:t>
    </dgm:pt>
    <dgm:pt modelId="{E0C8E29A-EA50-4290-BE80-836717B73C74}" type="pres">
      <dgm:prSet presAssocID="{1993E11F-92BB-47B9-A3E9-234202A62BF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A4B51D8-432C-4FC5-BBD9-73C72C07F072}" type="pres">
      <dgm:prSet presAssocID="{0569ADF3-B30E-4AB5-9821-E2C1E81D5D04}" presName="hierRoot1" presStyleCnt="0">
        <dgm:presLayoutVars>
          <dgm:hierBranch val="init"/>
        </dgm:presLayoutVars>
      </dgm:prSet>
      <dgm:spPr/>
    </dgm:pt>
    <dgm:pt modelId="{C93E6DFC-C2DB-45ED-B92E-4FCDE92744A3}" type="pres">
      <dgm:prSet presAssocID="{0569ADF3-B30E-4AB5-9821-E2C1E81D5D04}" presName="rootComposite1" presStyleCnt="0"/>
      <dgm:spPr/>
    </dgm:pt>
    <dgm:pt modelId="{0FAFADA6-8003-4DDE-8F15-D2DE1C29941D}" type="pres">
      <dgm:prSet presAssocID="{0569ADF3-B30E-4AB5-9821-E2C1E81D5D04}" presName="rootText1" presStyleLbl="node0" presStyleIdx="0" presStyleCnt="1" custScaleY="75868">
        <dgm:presLayoutVars>
          <dgm:chPref val="3"/>
        </dgm:presLayoutVars>
      </dgm:prSet>
      <dgm:spPr/>
    </dgm:pt>
    <dgm:pt modelId="{67F50AFB-3EC1-4925-ADD2-D4231690A17F}" type="pres">
      <dgm:prSet presAssocID="{0569ADF3-B30E-4AB5-9821-E2C1E81D5D04}" presName="rootConnector1" presStyleLbl="node1" presStyleIdx="0" presStyleCnt="0"/>
      <dgm:spPr/>
    </dgm:pt>
    <dgm:pt modelId="{AD15024B-37FE-4605-B98E-8444F79AB0F3}" type="pres">
      <dgm:prSet presAssocID="{0569ADF3-B30E-4AB5-9821-E2C1E81D5D04}" presName="hierChild2" presStyleCnt="0"/>
      <dgm:spPr/>
    </dgm:pt>
    <dgm:pt modelId="{E02269AF-9A99-4346-A022-F50BC02A6080}" type="pres">
      <dgm:prSet presAssocID="{62185BF3-55D4-46FF-AA3F-2FEF00727162}" presName="Name37" presStyleLbl="parChTrans1D2" presStyleIdx="0" presStyleCnt="3"/>
      <dgm:spPr/>
    </dgm:pt>
    <dgm:pt modelId="{204487E1-4985-4666-AEC7-99A5E3CF5E08}" type="pres">
      <dgm:prSet presAssocID="{3893C0A3-5A18-44F7-98A9-19EBB4FA4D85}" presName="hierRoot2" presStyleCnt="0">
        <dgm:presLayoutVars>
          <dgm:hierBranch val="init"/>
        </dgm:presLayoutVars>
      </dgm:prSet>
      <dgm:spPr/>
    </dgm:pt>
    <dgm:pt modelId="{7CEBFE95-B753-44C5-ABF1-F136788E17A4}" type="pres">
      <dgm:prSet presAssocID="{3893C0A3-5A18-44F7-98A9-19EBB4FA4D85}" presName="rootComposite" presStyleCnt="0"/>
      <dgm:spPr/>
    </dgm:pt>
    <dgm:pt modelId="{0EB5C2DE-3445-4EC9-8222-5246DD454586}" type="pres">
      <dgm:prSet presAssocID="{3893C0A3-5A18-44F7-98A9-19EBB4FA4D85}" presName="rootText" presStyleLbl="node2" presStyleIdx="0" presStyleCnt="3">
        <dgm:presLayoutVars>
          <dgm:chPref val="3"/>
        </dgm:presLayoutVars>
      </dgm:prSet>
      <dgm:spPr/>
    </dgm:pt>
    <dgm:pt modelId="{38979DA5-513E-4336-BB83-DF5DBE1B7D7A}" type="pres">
      <dgm:prSet presAssocID="{3893C0A3-5A18-44F7-98A9-19EBB4FA4D85}" presName="rootConnector" presStyleLbl="node2" presStyleIdx="0" presStyleCnt="3"/>
      <dgm:spPr/>
    </dgm:pt>
    <dgm:pt modelId="{33C98F9F-8C9F-4A39-81C6-45C6323DF079}" type="pres">
      <dgm:prSet presAssocID="{3893C0A3-5A18-44F7-98A9-19EBB4FA4D85}" presName="hierChild4" presStyleCnt="0"/>
      <dgm:spPr/>
    </dgm:pt>
    <dgm:pt modelId="{EF901867-ABF7-4451-930D-9BB44E0BB778}" type="pres">
      <dgm:prSet presAssocID="{3893C0A3-5A18-44F7-98A9-19EBB4FA4D85}" presName="hierChild5" presStyleCnt="0"/>
      <dgm:spPr/>
    </dgm:pt>
    <dgm:pt modelId="{79784DC7-86AD-48D1-97E2-E1200916A4A4}" type="pres">
      <dgm:prSet presAssocID="{4C576B7E-AE7A-423E-92EB-D7CF17DA2B43}" presName="Name37" presStyleLbl="parChTrans1D2" presStyleIdx="1" presStyleCnt="3"/>
      <dgm:spPr/>
    </dgm:pt>
    <dgm:pt modelId="{94E25B66-496E-46DE-86C9-4CB7D2C9C6ED}" type="pres">
      <dgm:prSet presAssocID="{6F7DBB09-3ADF-4A0F-A921-853D69461528}" presName="hierRoot2" presStyleCnt="0">
        <dgm:presLayoutVars>
          <dgm:hierBranch val="init"/>
        </dgm:presLayoutVars>
      </dgm:prSet>
      <dgm:spPr/>
    </dgm:pt>
    <dgm:pt modelId="{36E7FA27-8D9A-4E84-84E9-E5F9876F94C9}" type="pres">
      <dgm:prSet presAssocID="{6F7DBB09-3ADF-4A0F-A921-853D69461528}" presName="rootComposite" presStyleCnt="0"/>
      <dgm:spPr/>
    </dgm:pt>
    <dgm:pt modelId="{2FF5332B-4704-4010-A57B-DEE47EFB9ACF}" type="pres">
      <dgm:prSet presAssocID="{6F7DBB09-3ADF-4A0F-A921-853D69461528}" presName="rootText" presStyleLbl="node2" presStyleIdx="1" presStyleCnt="3">
        <dgm:presLayoutVars>
          <dgm:chPref val="3"/>
        </dgm:presLayoutVars>
      </dgm:prSet>
      <dgm:spPr/>
    </dgm:pt>
    <dgm:pt modelId="{80FC0EDB-8142-46BD-A147-FEB0A6DB6896}" type="pres">
      <dgm:prSet presAssocID="{6F7DBB09-3ADF-4A0F-A921-853D69461528}" presName="rootConnector" presStyleLbl="node2" presStyleIdx="1" presStyleCnt="3"/>
      <dgm:spPr/>
    </dgm:pt>
    <dgm:pt modelId="{8285C533-893D-4C85-8A51-2C6FA73D41D3}" type="pres">
      <dgm:prSet presAssocID="{6F7DBB09-3ADF-4A0F-A921-853D69461528}" presName="hierChild4" presStyleCnt="0"/>
      <dgm:spPr/>
    </dgm:pt>
    <dgm:pt modelId="{6B8A2B72-3115-4E13-BC34-30EB1DD544C3}" type="pres">
      <dgm:prSet presAssocID="{6F7DBB09-3ADF-4A0F-A921-853D69461528}" presName="hierChild5" presStyleCnt="0"/>
      <dgm:spPr/>
    </dgm:pt>
    <dgm:pt modelId="{56A8191D-75DB-446D-BC5C-336E2BB79F92}" type="pres">
      <dgm:prSet presAssocID="{7B30242E-33C0-42A3-B3CB-EA006B145355}" presName="Name37" presStyleLbl="parChTrans1D2" presStyleIdx="2" presStyleCnt="3"/>
      <dgm:spPr/>
    </dgm:pt>
    <dgm:pt modelId="{E58421DA-970C-4FFC-BD31-7A7E5220B660}" type="pres">
      <dgm:prSet presAssocID="{6F9FB6C6-7AA1-4F8D-B3FF-B99755080A6B}" presName="hierRoot2" presStyleCnt="0">
        <dgm:presLayoutVars>
          <dgm:hierBranch val="init"/>
        </dgm:presLayoutVars>
      </dgm:prSet>
      <dgm:spPr/>
    </dgm:pt>
    <dgm:pt modelId="{2D479920-4491-4140-84F7-3244E5C83CCA}" type="pres">
      <dgm:prSet presAssocID="{6F9FB6C6-7AA1-4F8D-B3FF-B99755080A6B}" presName="rootComposite" presStyleCnt="0"/>
      <dgm:spPr/>
    </dgm:pt>
    <dgm:pt modelId="{38AD086D-EF70-42CF-92CA-9A08E6B29B30}" type="pres">
      <dgm:prSet presAssocID="{6F9FB6C6-7AA1-4F8D-B3FF-B99755080A6B}" presName="rootText" presStyleLbl="node2" presStyleIdx="2" presStyleCnt="3">
        <dgm:presLayoutVars>
          <dgm:chPref val="3"/>
        </dgm:presLayoutVars>
      </dgm:prSet>
      <dgm:spPr/>
    </dgm:pt>
    <dgm:pt modelId="{2A0B89C6-73CA-4EDC-99A6-2B1D02F2FDA1}" type="pres">
      <dgm:prSet presAssocID="{6F9FB6C6-7AA1-4F8D-B3FF-B99755080A6B}" presName="rootConnector" presStyleLbl="node2" presStyleIdx="2" presStyleCnt="3"/>
      <dgm:spPr/>
    </dgm:pt>
    <dgm:pt modelId="{6C7EB9E1-B54E-457C-A422-3220FA1A7A4E}" type="pres">
      <dgm:prSet presAssocID="{6F9FB6C6-7AA1-4F8D-B3FF-B99755080A6B}" presName="hierChild4" presStyleCnt="0"/>
      <dgm:spPr/>
    </dgm:pt>
    <dgm:pt modelId="{3BCB41B0-10EE-492B-9D80-8E0D5A3FBFB8}" type="pres">
      <dgm:prSet presAssocID="{6F9FB6C6-7AA1-4F8D-B3FF-B99755080A6B}" presName="hierChild5" presStyleCnt="0"/>
      <dgm:spPr/>
    </dgm:pt>
    <dgm:pt modelId="{D3610E0B-337F-4DE4-9915-569DE7C1A2B9}" type="pres">
      <dgm:prSet presAssocID="{0569ADF3-B30E-4AB5-9821-E2C1E81D5D04}" presName="hierChild3" presStyleCnt="0"/>
      <dgm:spPr/>
    </dgm:pt>
  </dgm:ptLst>
  <dgm:cxnLst>
    <dgm:cxn modelId="{137FC807-157E-4770-9CA8-025A31F7EA08}" type="presOf" srcId="{0569ADF3-B30E-4AB5-9821-E2C1E81D5D04}" destId="{0FAFADA6-8003-4DDE-8F15-D2DE1C29941D}" srcOrd="0" destOrd="0" presId="urn:microsoft.com/office/officeart/2005/8/layout/orgChart1"/>
    <dgm:cxn modelId="{6E65240D-3CAD-4271-B631-71440C4F6954}" type="presOf" srcId="{6F9FB6C6-7AA1-4F8D-B3FF-B99755080A6B}" destId="{38AD086D-EF70-42CF-92CA-9A08E6B29B30}" srcOrd="0" destOrd="0" presId="urn:microsoft.com/office/officeart/2005/8/layout/orgChart1"/>
    <dgm:cxn modelId="{2BABC014-45B6-4632-8EAC-FDF24FE796FC}" type="presOf" srcId="{3893C0A3-5A18-44F7-98A9-19EBB4FA4D85}" destId="{38979DA5-513E-4336-BB83-DF5DBE1B7D7A}" srcOrd="1" destOrd="0" presId="urn:microsoft.com/office/officeart/2005/8/layout/orgChart1"/>
    <dgm:cxn modelId="{E0BDEC24-59B9-4700-8A1F-4BC5D443E57C}" type="presOf" srcId="{62185BF3-55D4-46FF-AA3F-2FEF00727162}" destId="{E02269AF-9A99-4346-A022-F50BC02A6080}" srcOrd="0" destOrd="0" presId="urn:microsoft.com/office/officeart/2005/8/layout/orgChart1"/>
    <dgm:cxn modelId="{4A6DD840-D5E7-49DB-97C0-E4C8800C74DF}" type="presOf" srcId="{4C576B7E-AE7A-423E-92EB-D7CF17DA2B43}" destId="{79784DC7-86AD-48D1-97E2-E1200916A4A4}" srcOrd="0" destOrd="0" presId="urn:microsoft.com/office/officeart/2005/8/layout/orgChart1"/>
    <dgm:cxn modelId="{E084038F-1D33-4B14-AEDB-675B628CC33B}" srcId="{0569ADF3-B30E-4AB5-9821-E2C1E81D5D04}" destId="{3893C0A3-5A18-44F7-98A9-19EBB4FA4D85}" srcOrd="0" destOrd="0" parTransId="{62185BF3-55D4-46FF-AA3F-2FEF00727162}" sibTransId="{F2982225-68D4-4994-B1D4-DB36DC2507C8}"/>
    <dgm:cxn modelId="{9A65409F-00DD-43AB-AE00-D9F3D1591A17}" type="presOf" srcId="{7B30242E-33C0-42A3-B3CB-EA006B145355}" destId="{56A8191D-75DB-446D-BC5C-336E2BB79F92}" srcOrd="0" destOrd="0" presId="urn:microsoft.com/office/officeart/2005/8/layout/orgChart1"/>
    <dgm:cxn modelId="{F81C53AF-8945-4C00-B261-AC827DE2A76A}" type="presOf" srcId="{0569ADF3-B30E-4AB5-9821-E2C1E81D5D04}" destId="{67F50AFB-3EC1-4925-ADD2-D4231690A17F}" srcOrd="1" destOrd="0" presId="urn:microsoft.com/office/officeart/2005/8/layout/orgChart1"/>
    <dgm:cxn modelId="{8FC028B1-9998-457A-AA12-FBD2E7694B87}" type="presOf" srcId="{6F7DBB09-3ADF-4A0F-A921-853D69461528}" destId="{80FC0EDB-8142-46BD-A147-FEB0A6DB6896}" srcOrd="1" destOrd="0" presId="urn:microsoft.com/office/officeart/2005/8/layout/orgChart1"/>
    <dgm:cxn modelId="{762AA5B4-C6CF-469B-8E00-AA343E620936}" srcId="{0569ADF3-B30E-4AB5-9821-E2C1E81D5D04}" destId="{6F9FB6C6-7AA1-4F8D-B3FF-B99755080A6B}" srcOrd="2" destOrd="0" parTransId="{7B30242E-33C0-42A3-B3CB-EA006B145355}" sibTransId="{6AA2981A-0ADD-4C58-99ED-862336C551E1}"/>
    <dgm:cxn modelId="{0ACCC8B8-9B75-4716-9D41-AA3A31B0F182}" type="presOf" srcId="{6F7DBB09-3ADF-4A0F-A921-853D69461528}" destId="{2FF5332B-4704-4010-A57B-DEE47EFB9ACF}" srcOrd="0" destOrd="0" presId="urn:microsoft.com/office/officeart/2005/8/layout/orgChart1"/>
    <dgm:cxn modelId="{F8DA6ABF-8187-4C20-B7E7-8CE561005784}" srcId="{0569ADF3-B30E-4AB5-9821-E2C1E81D5D04}" destId="{6F7DBB09-3ADF-4A0F-A921-853D69461528}" srcOrd="1" destOrd="0" parTransId="{4C576B7E-AE7A-423E-92EB-D7CF17DA2B43}" sibTransId="{201FB6EA-1E9B-44FD-8FCA-EEA56C4278A8}"/>
    <dgm:cxn modelId="{71DDB0C4-920B-49E6-8543-52AA7C042C30}" srcId="{1993E11F-92BB-47B9-A3E9-234202A62BF7}" destId="{0569ADF3-B30E-4AB5-9821-E2C1E81D5D04}" srcOrd="0" destOrd="0" parTransId="{D2B5C377-8C95-4D79-960F-D9A989F0FFAF}" sibTransId="{3CF818CD-0F8E-48B8-9A37-EA60F2ACD3CF}"/>
    <dgm:cxn modelId="{500466D9-BBC8-42CC-8005-2563B39DC46D}" type="presOf" srcId="{6F9FB6C6-7AA1-4F8D-B3FF-B99755080A6B}" destId="{2A0B89C6-73CA-4EDC-99A6-2B1D02F2FDA1}" srcOrd="1" destOrd="0" presId="urn:microsoft.com/office/officeart/2005/8/layout/orgChart1"/>
    <dgm:cxn modelId="{293C26F1-5605-4E3E-8F0F-1063DF8841C6}" type="presOf" srcId="{1993E11F-92BB-47B9-A3E9-234202A62BF7}" destId="{E0C8E29A-EA50-4290-BE80-836717B73C74}" srcOrd="0" destOrd="0" presId="urn:microsoft.com/office/officeart/2005/8/layout/orgChart1"/>
    <dgm:cxn modelId="{5F4271FE-4BF8-430C-83A8-DE20C92DF00D}" type="presOf" srcId="{3893C0A3-5A18-44F7-98A9-19EBB4FA4D85}" destId="{0EB5C2DE-3445-4EC9-8222-5246DD454586}" srcOrd="0" destOrd="0" presId="urn:microsoft.com/office/officeart/2005/8/layout/orgChart1"/>
    <dgm:cxn modelId="{BD45F2BE-FC0B-44D5-8044-CE0681A860E7}" type="presParOf" srcId="{E0C8E29A-EA50-4290-BE80-836717B73C74}" destId="{7A4B51D8-432C-4FC5-BBD9-73C72C07F072}" srcOrd="0" destOrd="0" presId="urn:microsoft.com/office/officeart/2005/8/layout/orgChart1"/>
    <dgm:cxn modelId="{F483970D-48B8-499B-B5C2-51FCA9856CC1}" type="presParOf" srcId="{7A4B51D8-432C-4FC5-BBD9-73C72C07F072}" destId="{C93E6DFC-C2DB-45ED-B92E-4FCDE92744A3}" srcOrd="0" destOrd="0" presId="urn:microsoft.com/office/officeart/2005/8/layout/orgChart1"/>
    <dgm:cxn modelId="{5E9B41EC-8C3B-4FA6-9C99-8CF0DDDB9FC4}" type="presParOf" srcId="{C93E6DFC-C2DB-45ED-B92E-4FCDE92744A3}" destId="{0FAFADA6-8003-4DDE-8F15-D2DE1C29941D}" srcOrd="0" destOrd="0" presId="urn:microsoft.com/office/officeart/2005/8/layout/orgChart1"/>
    <dgm:cxn modelId="{13F8A0C4-B4C4-4772-A8E1-876AA61353DF}" type="presParOf" srcId="{C93E6DFC-C2DB-45ED-B92E-4FCDE92744A3}" destId="{67F50AFB-3EC1-4925-ADD2-D4231690A17F}" srcOrd="1" destOrd="0" presId="urn:microsoft.com/office/officeart/2005/8/layout/orgChart1"/>
    <dgm:cxn modelId="{7D84E4A0-1829-4F40-A7BB-C26B0081CAEB}" type="presParOf" srcId="{7A4B51D8-432C-4FC5-BBD9-73C72C07F072}" destId="{AD15024B-37FE-4605-B98E-8444F79AB0F3}" srcOrd="1" destOrd="0" presId="urn:microsoft.com/office/officeart/2005/8/layout/orgChart1"/>
    <dgm:cxn modelId="{5A873713-A72B-40B9-9084-7782C5BA0412}" type="presParOf" srcId="{AD15024B-37FE-4605-B98E-8444F79AB0F3}" destId="{E02269AF-9A99-4346-A022-F50BC02A6080}" srcOrd="0" destOrd="0" presId="urn:microsoft.com/office/officeart/2005/8/layout/orgChart1"/>
    <dgm:cxn modelId="{ED334F02-9BE8-4E0E-B6CA-62B47423839A}" type="presParOf" srcId="{AD15024B-37FE-4605-B98E-8444F79AB0F3}" destId="{204487E1-4985-4666-AEC7-99A5E3CF5E08}" srcOrd="1" destOrd="0" presId="urn:microsoft.com/office/officeart/2005/8/layout/orgChart1"/>
    <dgm:cxn modelId="{0BD02FBC-6439-4D7A-A1A3-90E5D701D464}" type="presParOf" srcId="{204487E1-4985-4666-AEC7-99A5E3CF5E08}" destId="{7CEBFE95-B753-44C5-ABF1-F136788E17A4}" srcOrd="0" destOrd="0" presId="urn:microsoft.com/office/officeart/2005/8/layout/orgChart1"/>
    <dgm:cxn modelId="{AB6BF776-D054-41F3-AF97-BDC5726CE3B0}" type="presParOf" srcId="{7CEBFE95-B753-44C5-ABF1-F136788E17A4}" destId="{0EB5C2DE-3445-4EC9-8222-5246DD454586}" srcOrd="0" destOrd="0" presId="urn:microsoft.com/office/officeart/2005/8/layout/orgChart1"/>
    <dgm:cxn modelId="{D30BE26B-2C18-46FA-BF34-4B7E7FDB9ADC}" type="presParOf" srcId="{7CEBFE95-B753-44C5-ABF1-F136788E17A4}" destId="{38979DA5-513E-4336-BB83-DF5DBE1B7D7A}" srcOrd="1" destOrd="0" presId="urn:microsoft.com/office/officeart/2005/8/layout/orgChart1"/>
    <dgm:cxn modelId="{86F0C729-892C-4B0F-9C3E-ACCEC49B51F5}" type="presParOf" srcId="{204487E1-4985-4666-AEC7-99A5E3CF5E08}" destId="{33C98F9F-8C9F-4A39-81C6-45C6323DF079}" srcOrd="1" destOrd="0" presId="urn:microsoft.com/office/officeart/2005/8/layout/orgChart1"/>
    <dgm:cxn modelId="{EAFFDBFF-D883-42D7-8ED4-C45169BBB78B}" type="presParOf" srcId="{204487E1-4985-4666-AEC7-99A5E3CF5E08}" destId="{EF901867-ABF7-4451-930D-9BB44E0BB778}" srcOrd="2" destOrd="0" presId="urn:microsoft.com/office/officeart/2005/8/layout/orgChart1"/>
    <dgm:cxn modelId="{5EBBDF05-6C35-414C-8399-32C92E614A6D}" type="presParOf" srcId="{AD15024B-37FE-4605-B98E-8444F79AB0F3}" destId="{79784DC7-86AD-48D1-97E2-E1200916A4A4}" srcOrd="2" destOrd="0" presId="urn:microsoft.com/office/officeart/2005/8/layout/orgChart1"/>
    <dgm:cxn modelId="{5FB19CAC-1603-4411-8017-2B42B1A87659}" type="presParOf" srcId="{AD15024B-37FE-4605-B98E-8444F79AB0F3}" destId="{94E25B66-496E-46DE-86C9-4CB7D2C9C6ED}" srcOrd="3" destOrd="0" presId="urn:microsoft.com/office/officeart/2005/8/layout/orgChart1"/>
    <dgm:cxn modelId="{707597FC-0CD5-4F24-8E5B-505DD04AEF9D}" type="presParOf" srcId="{94E25B66-496E-46DE-86C9-4CB7D2C9C6ED}" destId="{36E7FA27-8D9A-4E84-84E9-E5F9876F94C9}" srcOrd="0" destOrd="0" presId="urn:microsoft.com/office/officeart/2005/8/layout/orgChart1"/>
    <dgm:cxn modelId="{1CE7D8C5-A152-4C60-9662-DD843B3D4713}" type="presParOf" srcId="{36E7FA27-8D9A-4E84-84E9-E5F9876F94C9}" destId="{2FF5332B-4704-4010-A57B-DEE47EFB9ACF}" srcOrd="0" destOrd="0" presId="urn:microsoft.com/office/officeart/2005/8/layout/orgChart1"/>
    <dgm:cxn modelId="{9B651FDA-178B-4957-84BC-45942F447FF1}" type="presParOf" srcId="{36E7FA27-8D9A-4E84-84E9-E5F9876F94C9}" destId="{80FC0EDB-8142-46BD-A147-FEB0A6DB6896}" srcOrd="1" destOrd="0" presId="urn:microsoft.com/office/officeart/2005/8/layout/orgChart1"/>
    <dgm:cxn modelId="{F662D6DE-E66A-43C1-B7C4-75D36DE58637}" type="presParOf" srcId="{94E25B66-496E-46DE-86C9-4CB7D2C9C6ED}" destId="{8285C533-893D-4C85-8A51-2C6FA73D41D3}" srcOrd="1" destOrd="0" presId="urn:microsoft.com/office/officeart/2005/8/layout/orgChart1"/>
    <dgm:cxn modelId="{E90C5541-2E09-4DD8-8451-4BD995EC758A}" type="presParOf" srcId="{94E25B66-496E-46DE-86C9-4CB7D2C9C6ED}" destId="{6B8A2B72-3115-4E13-BC34-30EB1DD544C3}" srcOrd="2" destOrd="0" presId="urn:microsoft.com/office/officeart/2005/8/layout/orgChart1"/>
    <dgm:cxn modelId="{5B1D46BF-0815-4126-B6A1-A0752AD332E7}" type="presParOf" srcId="{AD15024B-37FE-4605-B98E-8444F79AB0F3}" destId="{56A8191D-75DB-446D-BC5C-336E2BB79F92}" srcOrd="4" destOrd="0" presId="urn:microsoft.com/office/officeart/2005/8/layout/orgChart1"/>
    <dgm:cxn modelId="{D0D9DD7A-6E96-4CF5-BDB8-E617F40F43D2}" type="presParOf" srcId="{AD15024B-37FE-4605-B98E-8444F79AB0F3}" destId="{E58421DA-970C-4FFC-BD31-7A7E5220B660}" srcOrd="5" destOrd="0" presId="urn:microsoft.com/office/officeart/2005/8/layout/orgChart1"/>
    <dgm:cxn modelId="{74B5C047-2472-4026-9294-93921C61C0DB}" type="presParOf" srcId="{E58421DA-970C-4FFC-BD31-7A7E5220B660}" destId="{2D479920-4491-4140-84F7-3244E5C83CCA}" srcOrd="0" destOrd="0" presId="urn:microsoft.com/office/officeart/2005/8/layout/orgChart1"/>
    <dgm:cxn modelId="{1C0ED6F0-A5D8-40DB-A2F0-471AA4545BBD}" type="presParOf" srcId="{2D479920-4491-4140-84F7-3244E5C83CCA}" destId="{38AD086D-EF70-42CF-92CA-9A08E6B29B30}" srcOrd="0" destOrd="0" presId="urn:microsoft.com/office/officeart/2005/8/layout/orgChart1"/>
    <dgm:cxn modelId="{8B056668-55B9-4436-93A1-BD40BF08D778}" type="presParOf" srcId="{2D479920-4491-4140-84F7-3244E5C83CCA}" destId="{2A0B89C6-73CA-4EDC-99A6-2B1D02F2FDA1}" srcOrd="1" destOrd="0" presId="urn:microsoft.com/office/officeart/2005/8/layout/orgChart1"/>
    <dgm:cxn modelId="{8B8BF402-1E7D-4ABC-A2BA-16E898DE1536}" type="presParOf" srcId="{E58421DA-970C-4FFC-BD31-7A7E5220B660}" destId="{6C7EB9E1-B54E-457C-A422-3220FA1A7A4E}" srcOrd="1" destOrd="0" presId="urn:microsoft.com/office/officeart/2005/8/layout/orgChart1"/>
    <dgm:cxn modelId="{4CB7FD45-6F23-43DE-A5B4-9F19D7233495}" type="presParOf" srcId="{E58421DA-970C-4FFC-BD31-7A7E5220B660}" destId="{3BCB41B0-10EE-492B-9D80-8E0D5A3FBFB8}" srcOrd="2" destOrd="0" presId="urn:microsoft.com/office/officeart/2005/8/layout/orgChart1"/>
    <dgm:cxn modelId="{5F0C430C-B585-459C-A695-0ABB7877D85F}" type="presParOf" srcId="{7A4B51D8-432C-4FC5-BBD9-73C72C07F072}" destId="{D3610E0B-337F-4DE4-9915-569DE7C1A2B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8191D-75DB-446D-BC5C-336E2BB79F92}">
      <dsp:nvSpPr>
        <dsp:cNvPr id="0" name=""/>
        <dsp:cNvSpPr/>
      </dsp:nvSpPr>
      <dsp:spPr>
        <a:xfrm>
          <a:off x="4114799" y="1998556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629"/>
              </a:lnTo>
              <a:lnTo>
                <a:pt x="2911251" y="252629"/>
              </a:lnTo>
              <a:lnTo>
                <a:pt x="2911251" y="5052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784DC7-86AD-48D1-97E2-E1200916A4A4}">
      <dsp:nvSpPr>
        <dsp:cNvPr id="0" name=""/>
        <dsp:cNvSpPr/>
      </dsp:nvSpPr>
      <dsp:spPr>
        <a:xfrm>
          <a:off x="4069079" y="1998556"/>
          <a:ext cx="91440" cy="5052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52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2269AF-9A99-4346-A022-F50BC02A6080}">
      <dsp:nvSpPr>
        <dsp:cNvPr id="0" name=""/>
        <dsp:cNvSpPr/>
      </dsp:nvSpPr>
      <dsp:spPr>
        <a:xfrm>
          <a:off x="1203548" y="1998556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2911251" y="0"/>
              </a:moveTo>
              <a:lnTo>
                <a:pt x="2911251" y="252629"/>
              </a:lnTo>
              <a:lnTo>
                <a:pt x="0" y="252629"/>
              </a:lnTo>
              <a:lnTo>
                <a:pt x="0" y="5052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AFADA6-8003-4DDE-8F15-D2DE1C29941D}">
      <dsp:nvSpPr>
        <dsp:cNvPr id="0" name=""/>
        <dsp:cNvSpPr/>
      </dsp:nvSpPr>
      <dsp:spPr>
        <a:xfrm>
          <a:off x="2911803" y="1085866"/>
          <a:ext cx="2405992" cy="91268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wysokość zasiłku rodzinnego zależna jest od wieku dziecka i wynosi:</a:t>
          </a:r>
          <a:endParaRPr lang="pl-PL" sz="1600" b="1" i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911803" y="1085866"/>
        <a:ext cx="2405992" cy="912689"/>
      </dsp:txXfrm>
    </dsp:sp>
    <dsp:sp modelId="{0EB5C2DE-3445-4EC9-8222-5246DD454586}">
      <dsp:nvSpPr>
        <dsp:cNvPr id="0" name=""/>
        <dsp:cNvSpPr/>
      </dsp:nvSpPr>
      <dsp:spPr>
        <a:xfrm>
          <a:off x="552" y="2503814"/>
          <a:ext cx="2405992" cy="120299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95 zł  </a:t>
          </a:r>
          <a:r>
            <a:rPr lang="pl-PL" sz="1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miesięcznie</a:t>
          </a:r>
          <a:r>
            <a:rPr lang="pl-PL" sz="16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pl-PL" sz="1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 ukończenia przez dziecko 5 roku życia</a:t>
          </a:r>
          <a:endParaRPr lang="pl-PL" sz="1600" b="1" i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52" y="2503814"/>
        <a:ext cx="2405992" cy="1202996"/>
      </dsp:txXfrm>
    </dsp:sp>
    <dsp:sp modelId="{2FF5332B-4704-4010-A57B-DEE47EFB9ACF}">
      <dsp:nvSpPr>
        <dsp:cNvPr id="0" name=""/>
        <dsp:cNvSpPr/>
      </dsp:nvSpPr>
      <dsp:spPr>
        <a:xfrm>
          <a:off x="2911803" y="2503814"/>
          <a:ext cx="2405992" cy="120299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124 zł</a:t>
          </a:r>
          <a:r>
            <a:rPr lang="pl-PL" sz="1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 miesięcznie do ukończenia przez dziecko 18 roku życia</a:t>
          </a:r>
          <a:endParaRPr lang="pl-PL" sz="1600" b="1" i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911803" y="2503814"/>
        <a:ext cx="2405992" cy="1202996"/>
      </dsp:txXfrm>
    </dsp:sp>
    <dsp:sp modelId="{38AD086D-EF70-42CF-92CA-9A08E6B29B30}">
      <dsp:nvSpPr>
        <dsp:cNvPr id="0" name=""/>
        <dsp:cNvSpPr/>
      </dsp:nvSpPr>
      <dsp:spPr>
        <a:xfrm>
          <a:off x="5823054" y="2503814"/>
          <a:ext cx="2405992" cy="120299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135 zł</a:t>
          </a:r>
          <a:r>
            <a:rPr lang="pl-PL" sz="1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 miesięcznie do ukończenia przez dziecko 24 roku życia</a:t>
          </a:r>
          <a:endParaRPr lang="pl-PL" sz="1600" b="1" i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823054" y="2503814"/>
        <a:ext cx="2405992" cy="1202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C70F0881-330F-4A7A-83BB-F9D7F7B1F1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1C2FB9E-D6C1-4798-8810-AB449EAF7C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A2D1D-8187-4319-9067-8C01374C2181}" type="datetimeFigureOut">
              <a:rPr lang="pl-PL" smtClean="0"/>
              <a:t>22.11.2021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1E34F8D-89CB-438F-AF37-C79512420A9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D49F6AB-2CC3-4F6D-B9CF-B7A094C8FE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B406B-A5A6-4891-B7D2-093087C03C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4482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A5259-4A86-48F6-87BD-AADE0C753045}" type="datetimeFigureOut">
              <a:rPr lang="pl-PL" smtClean="0"/>
              <a:t>22.11.2021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84730-F981-40F7-B47D-81F7E4DC6A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3668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84730-F981-40F7-B47D-81F7E4DC6AC6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4391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84730-F981-40F7-B47D-81F7E4DC6AC6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8828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84730-F981-40F7-B47D-81F7E4DC6AC6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88287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pl-PL" i="1" dirty="0">
                <a:solidFill>
                  <a:schemeClr val="tx1"/>
                </a:solidFill>
              </a:rPr>
            </a:b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84730-F981-40F7-B47D-81F7E4DC6AC6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67957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84730-F981-40F7-B47D-81F7E4DC6AC6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8828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84730-F981-40F7-B47D-81F7E4DC6AC6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98256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84730-F981-40F7-B47D-81F7E4DC6AC6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26884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84730-F981-40F7-B47D-81F7E4DC6AC6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2967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84730-F981-40F7-B47D-81F7E4DC6AC6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22600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84730-F981-40F7-B47D-81F7E4DC6AC6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3571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84730-F981-40F7-B47D-81F7E4DC6AC6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188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84730-F981-40F7-B47D-81F7E4DC6AC6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26646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84730-F981-40F7-B47D-81F7E4DC6AC6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84566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84730-F981-40F7-B47D-81F7E4DC6AC6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98439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84730-F981-40F7-B47D-81F7E4DC6AC6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53788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84730-F981-40F7-B47D-81F7E4DC6AC6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60617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84730-F981-40F7-B47D-81F7E4DC6AC6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79056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84730-F981-40F7-B47D-81F7E4DC6AC6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02355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pl-PL" sz="14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84730-F981-40F7-B47D-81F7E4DC6AC6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96213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pl-PL" sz="14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84730-F981-40F7-B47D-81F7E4DC6AC6}" type="slidenum">
              <a:rPr lang="pl-PL" smtClean="0"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36337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pl-PL" sz="14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84730-F981-40F7-B47D-81F7E4DC6AC6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93395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pl-PL" sz="14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84730-F981-40F7-B47D-81F7E4DC6AC6}" type="slidenum">
              <a:rPr lang="pl-PL" smtClean="0"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7934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84730-F981-40F7-B47D-81F7E4DC6AC6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88287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pl-PL" sz="14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84730-F981-40F7-B47D-81F7E4DC6AC6}" type="slidenum">
              <a:rPr lang="pl-PL" smtClean="0"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73858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pl-PL" sz="14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84730-F981-40F7-B47D-81F7E4DC6AC6}" type="slidenum">
              <a:rPr lang="pl-PL" smtClean="0"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5951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84730-F981-40F7-B47D-81F7E4DC6AC6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5374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84730-F981-40F7-B47D-81F7E4DC6AC6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961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84730-F981-40F7-B47D-81F7E4DC6AC6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6260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84730-F981-40F7-B47D-81F7E4DC6AC6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8778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84730-F981-40F7-B47D-81F7E4DC6AC6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7729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84730-F981-40F7-B47D-81F7E4DC6AC6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8828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3A168B-7BEA-4B2C-AF11-8F91407FC7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525436B-EB68-44C9-B2D3-F62DB9A348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F63967E-DBE4-48E9-A9D3-AE319F8FF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FADC-7260-4D0E-AB01-67B788E07062}" type="datetimeFigureOut">
              <a:rPr lang="pl-PL" smtClean="0"/>
              <a:t>22.11.2021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5B36DA6-0DF2-452F-A5B8-F537AAD6C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47DF357-C34D-46C8-804F-161E206E5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8EB2-2991-45E4-B3EA-4B4EC55391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5107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C581FA-5A9E-4F83-84C4-0A10DDE57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BE2E797-97FD-408F-94D7-866F612CED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193AE39-6B30-47EF-918F-3C6BC62DA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FADC-7260-4D0E-AB01-67B788E07062}" type="datetimeFigureOut">
              <a:rPr lang="pl-PL" smtClean="0"/>
              <a:t>22.11.2021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BBC41FC-6E8C-4E7F-9EE3-CD4F9F8BC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912445B-9124-4703-AC71-D10BBF827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8EB2-2991-45E4-B3EA-4B4EC55391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5350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4F1CD010-38FE-4D85-BA04-9DB03C2009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E17883A-62AD-4410-8D69-770828282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7543FCE-C07C-4B36-9C68-4B4588C9F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FADC-7260-4D0E-AB01-67B788E07062}" type="datetimeFigureOut">
              <a:rPr lang="pl-PL" smtClean="0"/>
              <a:t>22.11.2021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E1980DA-0AD0-4BEB-8071-1984F69CF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DE51E8C-0A13-49FF-9834-2209E7FE2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8EB2-2991-45E4-B3EA-4B4EC55391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248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27C5BB-19FA-450D-A750-7F3C03911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D4319F-976C-426F-A2B3-72B46D1EB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6556F76-C6C4-4B11-A292-BD151EAEC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FADC-7260-4D0E-AB01-67B788E07062}" type="datetimeFigureOut">
              <a:rPr lang="pl-PL" smtClean="0"/>
              <a:t>22.11.2021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2E159E5-F1D4-411E-BF7B-C481B3025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7D4DEE9-3F65-4314-9428-245693255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8EB2-2991-45E4-B3EA-4B4EC55391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3282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BC2F84-D86E-487D-8FE2-8C35C4D21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935B1ED-033E-4552-8848-639D5E0EB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ECB56BE-74E1-45B3-A270-927F0F230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FADC-7260-4D0E-AB01-67B788E07062}" type="datetimeFigureOut">
              <a:rPr lang="pl-PL" smtClean="0"/>
              <a:t>22.11.2021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497AB7A-ABB6-4C66-8D60-749E9A028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9C08152-21E8-4028-8836-327808569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8EB2-2991-45E4-B3EA-4B4EC55391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7929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F86548-2FBB-4763-B3D0-C6D41F0D4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163CC0F-3907-4358-B7E6-1150DCCEC6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7FA07CB-6A90-4903-BB84-D04F528D7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76AC023-35FA-4192-8C6B-5BBDBDC9A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FADC-7260-4D0E-AB01-67B788E07062}" type="datetimeFigureOut">
              <a:rPr lang="pl-PL" smtClean="0"/>
              <a:t>22.11.2021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60F436C-2015-4839-8072-06D40F233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8F30DB1-CC45-45C4-9D9D-7A8E2BBAD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8EB2-2991-45E4-B3EA-4B4EC55391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4014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0CC2CD-13AC-476F-AB47-01B8CE141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7AE87E8-37C3-45A7-BA16-D2751E5DD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104AF33-0E48-4D24-9958-D382E20E19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B695F28-85D6-4F14-A041-D1C4FC3B2A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CDC950A-291F-462E-8D6D-3574AA4B6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06B8E5D5-6AB1-4DAC-B295-7EB66418F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FADC-7260-4D0E-AB01-67B788E07062}" type="datetimeFigureOut">
              <a:rPr lang="pl-PL" smtClean="0"/>
              <a:t>22.11.2021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518543E0-0C5F-4BED-96D8-BB2C3FFB9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A60152E-4CE7-4C6E-96E6-3C1380C50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8EB2-2991-45E4-B3EA-4B4EC55391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0959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072A95-5843-480C-8410-6ADEF859B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14B0627-A8AB-4DDE-9125-C5FEED9E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FADC-7260-4D0E-AB01-67B788E07062}" type="datetimeFigureOut">
              <a:rPr lang="pl-PL" smtClean="0"/>
              <a:t>22.11.2021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A59F93A-D313-4AE0-97E5-8BAB64FDB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C54FAB9-EAB1-45C6-843A-C38142592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8EB2-2991-45E4-B3EA-4B4EC55391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3037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D528A84B-0F1D-4876-9E85-F485AE1CA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FADC-7260-4D0E-AB01-67B788E07062}" type="datetimeFigureOut">
              <a:rPr lang="pl-PL" smtClean="0"/>
              <a:t>22.11.2021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B8B6706C-56D4-45C4-98D3-DB06CE21B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0C88950-6A0D-42A9-B3DF-1B1B518EC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8EB2-2991-45E4-B3EA-4B4EC55391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2240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4A4989-7433-4227-B10A-7A0CF4978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1763D94-515F-48E4-BA00-9EF606D55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69D7764-CF94-49DB-B8A7-E0835E4A9A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8BBC673-DF66-454C-B829-ADE7D7DB5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FADC-7260-4D0E-AB01-67B788E07062}" type="datetimeFigureOut">
              <a:rPr lang="pl-PL" smtClean="0"/>
              <a:t>22.11.2021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D265D57-D360-44F5-A07E-D7E0FCD72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B46635E-6E19-413B-A6FA-F966A4C0C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8EB2-2991-45E4-B3EA-4B4EC55391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5426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B08260-12CF-45DC-8242-06835808E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6687503-90DF-4F28-A9EC-0D4B5D2ED5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B2A3D92-7F04-4949-AC47-372BD57AD8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58F064A-0722-4468-BEC9-6B4619215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FADC-7260-4D0E-AB01-67B788E07062}" type="datetimeFigureOut">
              <a:rPr lang="pl-PL" smtClean="0"/>
              <a:t>22.11.2021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EA12355-9079-4718-AA78-BE2628F7B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BE018B7-5463-40D1-907F-4A32E9DD9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8EB2-2991-45E4-B3EA-4B4EC55391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7519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2BFB693-04FC-4F25-B368-A44EED777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9BEA6E2-347E-4BE0-8284-4594BC053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68A19EE-7F38-4EFF-A739-97573F59B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AFADC-7260-4D0E-AB01-67B788E07062}" type="datetimeFigureOut">
              <a:rPr lang="pl-PL" smtClean="0"/>
              <a:t>22.11.2021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FFC7EAA-DF45-4824-94A2-D65B96EEC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96059E2-74C8-4B6A-B233-958C097EE0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78EB2-2991-45E4-B3EA-4B4EC55391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5006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.png"/><Relationship Id="rId9" Type="http://schemas.microsoft.com/office/2007/relationships/diagramDrawing" Target="../diagrams/drawing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950" y="2780928"/>
            <a:ext cx="8784530" cy="1470025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182880" indent="0" algn="ctr">
              <a:buNone/>
            </a:pPr>
            <a:br>
              <a:rPr lang="pl-PL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 descr="pozn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21388"/>
            <a:ext cx="1041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3087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ko-KR" sz="800" b="1" dirty="0">
                <a:latin typeface="Times New Roman" pitchFamily="18" charset="0"/>
                <a:ea typeface="Arial" charset="0"/>
                <a:cs typeface="Times New Roman" pitchFamily="18" charset="0"/>
              </a:rPr>
              <a:t>Poznańskie Centrum Świadczeń, ul. Wszystkich Świętych 1, 61-843 Poznań</a:t>
            </a:r>
            <a:endParaRPr lang="pl-PL" altLang="ko-KR" sz="900" dirty="0">
              <a:latin typeface="Arial" charset="0"/>
              <a:ea typeface="Arial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ko-KR" sz="800" b="1" dirty="0">
                <a:latin typeface="Times New Roman" pitchFamily="18" charset="0"/>
                <a:ea typeface="Arial" charset="0"/>
                <a:cs typeface="Times New Roman" pitchFamily="18" charset="0"/>
              </a:rPr>
              <a:t>tel. +48 61 878 58 99 | fax +48 61 878 48 11| swiadczenia@pcs-poznan.pl | www.pcs-poznan.pl</a:t>
            </a:r>
            <a:endParaRPr lang="en-US" altLang="ko-KR" sz="1800" dirty="0">
              <a:latin typeface="Arial" charset="0"/>
              <a:ea typeface="Arial" charset="0"/>
              <a:cs typeface="Times New Roman" pitchFamily="18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7519BF0-E19E-4FFF-99D6-7DBFF22C35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119" y="1700808"/>
            <a:ext cx="6227763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164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>
            <a:extLst>
              <a:ext uri="{FF2B5EF4-FFF2-40B4-BE49-F238E27FC236}">
                <a16:creationId xmlns:a16="http://schemas.microsoft.com/office/drawing/2014/main" id="{21CD2B73-5006-42DF-83A7-379739A76F2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58" y="1346622"/>
            <a:ext cx="4680669" cy="4674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PCS logo_CMY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9525"/>
            <a:ext cx="225742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ozn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21388"/>
            <a:ext cx="1041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3087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ko-KR" sz="800" b="1" dirty="0">
                <a:latin typeface="Times New Roman" pitchFamily="18" charset="0"/>
                <a:ea typeface="Arial" charset="0"/>
                <a:cs typeface="Times New Roman" pitchFamily="18" charset="0"/>
              </a:rPr>
              <a:t>Poznańskie Centrum Świadczeń, ul. Wszystkich Świętych 1, 61-843 Poznań</a:t>
            </a:r>
            <a:endParaRPr lang="pl-PL" altLang="ko-KR" sz="900" dirty="0">
              <a:latin typeface="Arial" charset="0"/>
              <a:ea typeface="Arial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ko-KR" sz="800" b="1" dirty="0">
                <a:latin typeface="Times New Roman" pitchFamily="18" charset="0"/>
                <a:ea typeface="Arial" charset="0"/>
                <a:cs typeface="Times New Roman" pitchFamily="18" charset="0"/>
              </a:rPr>
              <a:t>tel. +48 61 878 58 99 | fax +48 61 878 48 11| swiadczenia@pcs-poznan.pl | www.pcs-poznan.pl</a:t>
            </a:r>
            <a:endParaRPr lang="en-US" altLang="ko-KR" sz="1800" dirty="0">
              <a:latin typeface="Arial" charset="0"/>
              <a:ea typeface="Arial" charset="0"/>
              <a:cs typeface="Times New Roman" pitchFamily="18" charset="0"/>
            </a:endParaRPr>
          </a:p>
        </p:txBody>
      </p:sp>
      <p:sp>
        <p:nvSpPr>
          <p:cNvPr id="21" name="Round Same Side Corner Rectangle 10">
            <a:extLst>
              <a:ext uri="{FF2B5EF4-FFF2-40B4-BE49-F238E27FC236}">
                <a16:creationId xmlns:a16="http://schemas.microsoft.com/office/drawing/2014/main" id="{ECFA94A0-5640-4642-A179-3E5005CB6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969" y="2132856"/>
            <a:ext cx="7694612" cy="4164755"/>
          </a:xfrm>
          <a:custGeom>
            <a:avLst/>
            <a:gdLst>
              <a:gd name="T0" fmla="*/ 7694612 w 7694612"/>
              <a:gd name="T1" fmla="*/ 123284 h 5575300"/>
              <a:gd name="T2" fmla="*/ 3847306 w 7694612"/>
              <a:gd name="T3" fmla="*/ 246568 h 5575300"/>
              <a:gd name="T4" fmla="*/ 0 w 7694612"/>
              <a:gd name="T5" fmla="*/ 123284 h 5575300"/>
              <a:gd name="T6" fmla="*/ 3847306 w 7694612"/>
              <a:gd name="T7" fmla="*/ 0 h 5575300"/>
              <a:gd name="T8" fmla="*/ 0 60000 65536"/>
              <a:gd name="T9" fmla="*/ 0 60000 65536"/>
              <a:gd name="T10" fmla="*/ 0 60000 65536"/>
              <a:gd name="T11" fmla="*/ 0 60000 65536"/>
              <a:gd name="T12" fmla="*/ 69286 w 7694612"/>
              <a:gd name="T13" fmla="*/ 69286 h 5575300"/>
              <a:gd name="T14" fmla="*/ 7625324 w 7694612"/>
              <a:gd name="T15" fmla="*/ 5575300 h 5575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94612" h="5575300">
                <a:moveTo>
                  <a:pt x="236560" y="0"/>
                </a:moveTo>
                <a:lnTo>
                  <a:pt x="7458052" y="0"/>
                </a:lnTo>
                <a:lnTo>
                  <a:pt x="7458051" y="0"/>
                </a:lnTo>
                <a:cubicBezTo>
                  <a:pt x="7588700" y="0"/>
                  <a:pt x="7694612" y="105911"/>
                  <a:pt x="7694612" y="236560"/>
                </a:cubicBezTo>
                <a:lnTo>
                  <a:pt x="7694612" y="5575300"/>
                </a:lnTo>
                <a:lnTo>
                  <a:pt x="0" y="5575300"/>
                </a:lnTo>
                <a:lnTo>
                  <a:pt x="0" y="236560"/>
                </a:lnTo>
                <a:cubicBezTo>
                  <a:pt x="0" y="105911"/>
                  <a:pt x="105911" y="0"/>
                  <a:pt x="236559" y="0"/>
                </a:cubicBezTo>
                <a:lnTo>
                  <a:pt x="23656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24000" tIns="46800" rIns="324000"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pl-PL"/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51FC5350-E5D6-4ED0-8754-F7EE7EC67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2424825"/>
            <a:ext cx="849788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lvl="1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altLang="pl-PL" sz="1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883B5BB-B207-48BF-9CD3-C55E58A4B0F4}"/>
              </a:ext>
            </a:extLst>
          </p:cNvPr>
          <p:cNvSpPr/>
          <p:nvPr/>
        </p:nvSpPr>
        <p:spPr>
          <a:xfrm>
            <a:off x="683419" y="1369334"/>
            <a:ext cx="7777162" cy="1160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endParaRPr lang="pl-PL" altLang="pl-PL" sz="20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  <a:buBlip>
                <a:blip r:embed="rId6"/>
              </a:buBlip>
            </a:pPr>
            <a:endParaRPr lang="pl-PL" altLang="pl-PL" sz="20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endParaRPr lang="pl-PL" altLang="pl-PL" sz="2000" b="1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3027DF42-C721-439D-BEE9-6726585848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73" y="1527574"/>
            <a:ext cx="3276439" cy="2808311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66EEF0AE-192F-4294-95E4-FD8ABEAD432B}"/>
              </a:ext>
            </a:extLst>
          </p:cNvPr>
          <p:cNvSpPr/>
          <p:nvPr/>
        </p:nvSpPr>
        <p:spPr>
          <a:xfrm>
            <a:off x="4248472" y="5746030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3942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sz="2400" b="1" dirty="0"/>
          </a:p>
          <a:p>
            <a:pPr marL="0" indent="0">
              <a:buNone/>
            </a:pPr>
            <a:endParaRPr lang="pl-PL" sz="2400" b="1" dirty="0"/>
          </a:p>
        </p:txBody>
      </p:sp>
      <p:pic>
        <p:nvPicPr>
          <p:cNvPr id="4" name="Picture 2" descr="PCS logo_CMY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9525"/>
            <a:ext cx="225742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ozn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21388"/>
            <a:ext cx="1041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3087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ko-KR" sz="800" b="1" dirty="0">
                <a:latin typeface="Times New Roman" pitchFamily="18" charset="0"/>
                <a:ea typeface="Arial" charset="0"/>
                <a:cs typeface="Times New Roman" pitchFamily="18" charset="0"/>
              </a:rPr>
              <a:t>Poznańskie Centrum Świadczeń, ul. Wszystkich Świętych 1, 61-843 Poznań</a:t>
            </a:r>
            <a:endParaRPr lang="pl-PL" altLang="ko-KR" sz="900" dirty="0">
              <a:latin typeface="Arial" charset="0"/>
              <a:ea typeface="Arial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ko-KR" sz="800" b="1" dirty="0">
                <a:latin typeface="Times New Roman" pitchFamily="18" charset="0"/>
                <a:ea typeface="Arial" charset="0"/>
                <a:cs typeface="Times New Roman" pitchFamily="18" charset="0"/>
              </a:rPr>
              <a:t>tel. +48 61 878 58 99 | fax +48 61 878 48 11| swiadczenia@pcs-poznan.pl | www.pcs-poznan.pl</a:t>
            </a:r>
            <a:endParaRPr lang="en-US" altLang="ko-KR" sz="1800" dirty="0">
              <a:latin typeface="Arial" charset="0"/>
              <a:ea typeface="Arial" charset="0"/>
              <a:cs typeface="Times New Roman" pitchFamily="18" charset="0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014F387-4F56-4948-A753-C6417C525BE0}"/>
              </a:ext>
            </a:extLst>
          </p:cNvPr>
          <p:cNvSpPr/>
          <p:nvPr/>
        </p:nvSpPr>
        <p:spPr>
          <a:xfrm>
            <a:off x="628650" y="1250171"/>
            <a:ext cx="797579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l-P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32EA61DF-1188-406D-84BB-34D43AE18C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013928"/>
              </p:ext>
            </p:extLst>
          </p:nvPr>
        </p:nvGraphicFramePr>
        <p:xfrm>
          <a:off x="628650" y="1448291"/>
          <a:ext cx="8003232" cy="4120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3232">
                  <a:extLst>
                    <a:ext uri="{9D8B030D-6E8A-4147-A177-3AD203B41FA5}">
                      <a16:colId xmlns:a16="http://schemas.microsoft.com/office/drawing/2014/main" val="2779195158"/>
                    </a:ext>
                  </a:extLst>
                </a:gridCol>
              </a:tblGrid>
              <a:tr h="447586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ŚWIADCZENIAMI</a:t>
                      </a:r>
                      <a:r>
                        <a:rPr lang="pl-PL" sz="2000" baseline="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RODZINNYMI SĄ:</a:t>
                      </a:r>
                      <a:endParaRPr lang="pl-PL" sz="20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454502"/>
                  </a:ext>
                </a:extLst>
              </a:tr>
              <a:tr h="447586">
                <a:tc>
                  <a:txBody>
                    <a:bodyPr/>
                    <a:lstStyle/>
                    <a:p>
                      <a:r>
                        <a:rPr lang="pl-PL" sz="20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Zasiłek</a:t>
                      </a:r>
                      <a:r>
                        <a:rPr lang="pl-PL" sz="2000" baseline="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rodzinny z dodatkami</a:t>
                      </a:r>
                      <a:endParaRPr lang="pl-PL" sz="20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093037"/>
                  </a:ext>
                </a:extLst>
              </a:tr>
              <a:tr h="1434730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Świadczenia</a:t>
                      </a:r>
                      <a:r>
                        <a:rPr lang="pl-PL" sz="2000" baseline="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opiekuńcze: </a:t>
                      </a:r>
                    </a:p>
                    <a:p>
                      <a:pPr marL="342900" indent="-342900">
                        <a:buFontTx/>
                        <a:buBlip>
                          <a:blip r:embed="rId5"/>
                        </a:buBlip>
                      </a:pPr>
                      <a:r>
                        <a:rPr lang="pl-PL" sz="2000" baseline="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Zasiłek pielęgnacyjny </a:t>
                      </a:r>
                    </a:p>
                    <a:p>
                      <a:pPr marL="342900" indent="-342900">
                        <a:buFontTx/>
                        <a:buBlip>
                          <a:blip r:embed="rId5"/>
                        </a:buBlip>
                      </a:pPr>
                      <a:r>
                        <a:rPr lang="pl-PL" sz="2000" baseline="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Świadczenie pielęgnacyjne</a:t>
                      </a:r>
                    </a:p>
                    <a:p>
                      <a:pPr marL="342900" indent="-342900">
                        <a:buFontTx/>
                        <a:buBlip>
                          <a:blip r:embed="rId5"/>
                        </a:buBlip>
                      </a:pPr>
                      <a:r>
                        <a:rPr lang="pl-PL" sz="2000" baseline="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Specjalny zasiłek opiekuńczy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414054"/>
                  </a:ext>
                </a:extLst>
              </a:tr>
              <a:tr h="447586">
                <a:tc>
                  <a:txBody>
                    <a:bodyPr/>
                    <a:lstStyle/>
                    <a:p>
                      <a:r>
                        <a:rPr lang="pl-PL" sz="20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Jednorazowa zapomoga</a:t>
                      </a:r>
                      <a:r>
                        <a:rPr lang="pl-PL" sz="2000" baseline="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z tytułu urodzenia dziecka </a:t>
                      </a:r>
                      <a:endParaRPr lang="pl-PL" sz="20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464970"/>
                  </a:ext>
                </a:extLst>
              </a:tr>
              <a:tr h="89517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Świadczenie rodzicielskie</a:t>
                      </a:r>
                      <a:r>
                        <a:rPr lang="pl-PL" sz="2000" baseline="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lang="pl-PL" sz="20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667721"/>
                  </a:ext>
                </a:extLst>
              </a:tr>
              <a:tr h="447586">
                <a:tc>
                  <a:txBody>
                    <a:bodyPr/>
                    <a:lstStyle/>
                    <a:p>
                      <a:endParaRPr lang="pl-P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8585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4510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441541-5CC3-4C64-86E3-EA9ACEEFC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br>
              <a:rPr lang="pl-PL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br>
              <a:rPr lang="pl-PL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l-PL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Osoby uprawnione do świadczeń rodzinnych:</a:t>
            </a:r>
            <a:br>
              <a:rPr lang="pl-PL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FC06781-7493-4D62-8658-6A9AD7D55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Arial" charset="0"/>
              <a:buChar char="•"/>
              <a:defRPr/>
            </a:pPr>
            <a:r>
              <a:rPr lang="pl-PL" sz="19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Rodzice</a:t>
            </a:r>
            <a:r>
              <a:rPr lang="pl-PL" sz="1900" dirty="0">
                <a:latin typeface="Arial" pitchFamily="34" charset="0"/>
                <a:cs typeface="Arial" pitchFamily="34" charset="0"/>
              </a:rPr>
              <a:t> – świadczenia rodzinne przysługują rodzicom na ich biologiczne dzieci, jak również na dzieci adoptowane na mocy prawomocnego wyroku sądowego.</a:t>
            </a:r>
          </a:p>
          <a:p>
            <a:pPr algn="just">
              <a:buFont typeface="Arial" charset="0"/>
              <a:buChar char="•"/>
              <a:defRPr/>
            </a:pPr>
            <a:r>
              <a:rPr lang="pl-PL" sz="19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Opiekun prawny dziecka </a:t>
            </a:r>
            <a:r>
              <a:rPr lang="pl-PL" sz="1900" dirty="0">
                <a:latin typeface="Arial" pitchFamily="34" charset="0"/>
                <a:cs typeface="Arial" pitchFamily="34" charset="0"/>
              </a:rPr>
              <a:t>– oznacza osobę opiekującą się dzieckiem, której sąd powierzył opiekę nad tym dzieckiem na mocy prawomocnego wyroku.</a:t>
            </a:r>
            <a:endParaRPr lang="pl-PL" sz="1900" b="1" dirty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Char char="•"/>
              <a:defRPr/>
            </a:pPr>
            <a:r>
              <a:rPr lang="pl-PL" sz="19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Opiekun faktyczny dziecka </a:t>
            </a:r>
            <a:r>
              <a:rPr lang="pl-PL" sz="1900" dirty="0">
                <a:latin typeface="Arial" pitchFamily="34" charset="0"/>
                <a:cs typeface="Arial" pitchFamily="34" charset="0"/>
              </a:rPr>
              <a:t>- oznacza osobę faktycznie opiekującą się dzieckiem, jeżeli wystąpiła z wnioskiem do sądu rodzinnego o przysposobienie dziecka.</a:t>
            </a:r>
            <a:r>
              <a:rPr lang="pl-PL" sz="19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Font typeface="Arial" charset="0"/>
              <a:buChar char="•"/>
              <a:defRPr/>
            </a:pPr>
            <a:r>
              <a:rPr lang="pl-PL" sz="19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Osoba ucząca się </a:t>
            </a:r>
            <a:r>
              <a:rPr lang="pl-PL" sz="1900" dirty="0">
                <a:latin typeface="Arial" pitchFamily="34" charset="0"/>
                <a:cs typeface="Arial" pitchFamily="34" charset="0"/>
              </a:rPr>
              <a:t>– oznacza osobę pełnoletnią uczącą się, nie pozostającą na utrzymaniu rodziców w związku z ich śmiercią lub z zasądzeniem od rodziców na jej  rzecz alimentów. </a:t>
            </a:r>
            <a:endParaRPr lang="pl-PL" sz="19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pic>
        <p:nvPicPr>
          <p:cNvPr id="4" name="Picture 2" descr="PCS logo_CMYK">
            <a:extLst>
              <a:ext uri="{FF2B5EF4-FFF2-40B4-BE49-F238E27FC236}">
                <a16:creationId xmlns:a16="http://schemas.microsoft.com/office/drawing/2014/main" id="{5F365D5C-41C7-4002-9AA3-05F5F4264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9525"/>
            <a:ext cx="225742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121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18C429-6956-45D5-9479-480DBED0F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br>
              <a:rPr lang="pl-PL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pl-PL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Zasiłek rodzinny:</a:t>
            </a:r>
            <a:br>
              <a:rPr lang="pl-PL" sz="3600" b="1" dirty="0">
                <a:latin typeface="Magistral Medium" panose="020B0704030204080304"/>
                <a:cs typeface="Arial" panose="020B0604020202020204" pitchFamily="34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471E757-30CD-40BE-A66C-6D10883F1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1139"/>
            <a:ext cx="7886700" cy="4695824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pl-PL" sz="1800" dirty="0">
                <a:latin typeface="Arial" pitchFamily="34" charset="0"/>
                <a:cs typeface="Arial" pitchFamily="34" charset="0"/>
              </a:rPr>
              <a:t>Zasiłek rodzinny jest świadczeniem, które ma na celu częściowe pokrycie wydatków związanych z utrzymaniem dziecka, o które ubiegać mogą się rodzice dziecka, jeden z rodziców dziecka, opiekun prawny lub opiekun faktyczny dziecka, a także osoba ucząca się.</a:t>
            </a:r>
          </a:p>
          <a:p>
            <a:pPr marL="0" indent="0" algn="just">
              <a:buNone/>
              <a:defRPr/>
            </a:pPr>
            <a:endParaRPr lang="pl-PL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  <a:defRPr/>
            </a:pPr>
            <a:r>
              <a:rPr lang="pl-PL" sz="2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Zasiłek rodzinny przysługuje do ukończenia przez dziecko:</a:t>
            </a:r>
          </a:p>
          <a:p>
            <a:pPr algn="just">
              <a:buFont typeface="Arial" charset="0"/>
              <a:buChar char="•"/>
              <a:defRPr/>
            </a:pPr>
            <a:r>
              <a:rPr lang="pl-PL" sz="1900" dirty="0">
                <a:latin typeface="Arial" pitchFamily="34" charset="0"/>
                <a:cs typeface="Arial" pitchFamily="34" charset="0"/>
              </a:rPr>
              <a:t>18 roku życia;</a:t>
            </a:r>
          </a:p>
          <a:p>
            <a:pPr algn="just">
              <a:buFont typeface="Arial" charset="0"/>
              <a:buChar char="•"/>
              <a:defRPr/>
            </a:pPr>
            <a:r>
              <a:rPr lang="pl-PL" sz="1900" dirty="0">
                <a:latin typeface="Arial" pitchFamily="34" charset="0"/>
                <a:cs typeface="Arial" pitchFamily="34" charset="0"/>
              </a:rPr>
              <a:t>nauki w szkole, jednak nie dłużej niż do ukończenia 21 roku życia;</a:t>
            </a:r>
          </a:p>
          <a:p>
            <a:pPr algn="just">
              <a:buFont typeface="Arial" charset="0"/>
              <a:buChar char="•"/>
              <a:defRPr/>
            </a:pPr>
            <a:r>
              <a:rPr lang="pl-PL" sz="1900" dirty="0">
                <a:latin typeface="Arial" pitchFamily="34" charset="0"/>
                <a:cs typeface="Arial" pitchFamily="34" charset="0"/>
              </a:rPr>
              <a:t>24 roku życia, jeżeli kontynuuje naukę w szkole lub w szkole wyższej i legitymuje się orzeczeniem o umiarkowanym lub znacznym stopniu niepełnosprawności.</a:t>
            </a:r>
          </a:p>
          <a:p>
            <a:pPr algn="just">
              <a:buFont typeface="Arial" charset="0"/>
              <a:buChar char="•"/>
              <a:defRPr/>
            </a:pPr>
            <a:r>
              <a:rPr lang="pl-PL" sz="1900" dirty="0">
                <a:latin typeface="Arial" pitchFamily="34" charset="0"/>
                <a:cs typeface="Arial" pitchFamily="34" charset="0"/>
              </a:rPr>
              <a:t>Zasiłek rodzinny przysługuje także osobie uczącej się w szkole lub szkole wyższej, jednak nie dłużej niż do ukończenia 24 roku życia.</a:t>
            </a:r>
            <a:endParaRPr lang="pl-PL" sz="19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pic>
        <p:nvPicPr>
          <p:cNvPr id="4" name="Picture 2" descr="PCS logo_CMYK">
            <a:extLst>
              <a:ext uri="{FF2B5EF4-FFF2-40B4-BE49-F238E27FC236}">
                <a16:creationId xmlns:a16="http://schemas.microsoft.com/office/drawing/2014/main" id="{5145F96B-87B4-448D-80D4-D2738C4C5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9525"/>
            <a:ext cx="225742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112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2400" b="1" dirty="0"/>
          </a:p>
          <a:p>
            <a:endParaRPr lang="pl-PL" sz="2400" b="1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Picture 2" descr="PCS logo_CMY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9525"/>
            <a:ext cx="225742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ozn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21388"/>
            <a:ext cx="1041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3087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ko-KR" sz="800" b="1" dirty="0">
                <a:latin typeface="Times New Roman" pitchFamily="18" charset="0"/>
                <a:ea typeface="Arial" charset="0"/>
                <a:cs typeface="Times New Roman" pitchFamily="18" charset="0"/>
              </a:rPr>
              <a:t>Poznańskie Centrum Świadczeń, ul. Wszystkich Świętych 1, 61-843 Poznań</a:t>
            </a:r>
            <a:endParaRPr lang="pl-PL" altLang="ko-KR" sz="900" dirty="0">
              <a:latin typeface="Arial" charset="0"/>
              <a:ea typeface="Arial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ko-KR" sz="800" b="1" dirty="0">
                <a:latin typeface="Times New Roman" pitchFamily="18" charset="0"/>
                <a:ea typeface="Arial" charset="0"/>
                <a:cs typeface="Times New Roman" pitchFamily="18" charset="0"/>
              </a:rPr>
              <a:t>tel. +48 61 878 58 99 | fax +48 61 878 48 11| swiadczenia@pcs-poznan.pl | www.pcs-poznan.pl</a:t>
            </a:r>
            <a:endParaRPr lang="en-US" altLang="ko-KR" sz="1800" dirty="0">
              <a:latin typeface="Arial" charset="0"/>
              <a:ea typeface="Arial" charset="0"/>
              <a:cs typeface="Times New Roman" pitchFamily="18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42EE6EA8-EFE4-4B16-96BE-395FCBD1384C}"/>
              </a:ext>
            </a:extLst>
          </p:cNvPr>
          <p:cNvSpPr/>
          <p:nvPr/>
        </p:nvSpPr>
        <p:spPr>
          <a:xfrm>
            <a:off x="628650" y="1320731"/>
            <a:ext cx="78867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2000" b="1" dirty="0">
                <a:solidFill>
                  <a:schemeClr val="accent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KRYTERIUM DOCHODOWE W USTAWIE O ŚWIADCZENIACH RODZINNYCH:</a:t>
            </a:r>
            <a:r>
              <a:rPr lang="pl-PL" sz="2000" dirty="0">
                <a:solidFill>
                  <a:schemeClr val="accent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 </a:t>
            </a:r>
          </a:p>
          <a:p>
            <a:pPr lvl="0"/>
            <a:endParaRPr lang="pl-PL" sz="2000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pl-PL" sz="2000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l-PL" sz="20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l-PL" sz="20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l-PL" sz="20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/>
            <a:endParaRPr lang="pl-PL" sz="2000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/>
            <a:endParaRPr lang="pl-PL" sz="2000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l-PL" sz="20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l-PL" sz="2000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/>
            <a:endParaRPr lang="pl-PL" sz="2000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pl-PL" sz="2000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t"/>
            <a:r>
              <a:rPr lang="pl-PL" sz="20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pl-PL" sz="20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l-PL" sz="1600" dirty="0"/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BFDB8936-01C3-4224-91FA-1F35F25816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757142"/>
              </p:ext>
            </p:extLst>
          </p:nvPr>
        </p:nvGraphicFramePr>
        <p:xfrm>
          <a:off x="899592" y="2305680"/>
          <a:ext cx="7488832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val="648534225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26239838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Zasiłek rodzinny z dodatkami </a:t>
                      </a:r>
                    </a:p>
                    <a:p>
                      <a:pPr algn="ctr"/>
                      <a:endParaRPr lang="pl-PL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674 zł /764 zł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797403"/>
                  </a:ext>
                </a:extLst>
              </a:tr>
              <a:tr h="123200">
                <a:tc>
                  <a:txBody>
                    <a:bodyPr/>
                    <a:lstStyle/>
                    <a:p>
                      <a:pPr algn="ctr"/>
                      <a:endParaRPr lang="pl-PL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l-PL" sz="18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Jednorazowa zapomoga z tytułu urodzenia dziecka </a:t>
                      </a:r>
                    </a:p>
                    <a:p>
                      <a:pPr algn="ctr"/>
                      <a:endParaRPr lang="pl-PL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1922 zł </a:t>
                      </a:r>
                    </a:p>
                    <a:p>
                      <a:pPr algn="ctr"/>
                      <a:endParaRPr lang="pl-PL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923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l-PL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l-PL" sz="18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Świadczenie rodzicielskie</a:t>
                      </a:r>
                    </a:p>
                    <a:p>
                      <a:pPr algn="ctr"/>
                      <a:r>
                        <a:rPr lang="pl-PL" sz="18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Świadczenie pielęgnacyjne</a:t>
                      </a:r>
                    </a:p>
                    <a:p>
                      <a:pPr algn="ctr"/>
                      <a:r>
                        <a:rPr lang="pl-PL" sz="18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Zasiłek pielęgnacyjny  </a:t>
                      </a:r>
                    </a:p>
                    <a:p>
                      <a:pPr algn="ctr"/>
                      <a:endParaRPr lang="pl-PL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l-PL" sz="18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Bez dochodu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393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4510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2400" b="1" dirty="0"/>
          </a:p>
          <a:p>
            <a:endParaRPr lang="pl-PL" sz="2400" b="1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Picture 2" descr="PCS logo_CMY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9525"/>
            <a:ext cx="225742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ozn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21388"/>
            <a:ext cx="1041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3087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ko-KR" sz="800" b="1" dirty="0">
                <a:latin typeface="Times New Roman" pitchFamily="18" charset="0"/>
                <a:ea typeface="Arial" charset="0"/>
                <a:cs typeface="Times New Roman" pitchFamily="18" charset="0"/>
              </a:rPr>
              <a:t>Poznańskie Centrum Świadczeń, ul. Wszystkich Świętych 1, 61-843 Poznań</a:t>
            </a:r>
            <a:endParaRPr lang="pl-PL" altLang="ko-KR" sz="900" dirty="0">
              <a:latin typeface="Arial" charset="0"/>
              <a:ea typeface="Arial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ko-KR" sz="800" b="1" dirty="0">
                <a:latin typeface="Times New Roman" pitchFamily="18" charset="0"/>
                <a:ea typeface="Arial" charset="0"/>
                <a:cs typeface="Times New Roman" pitchFamily="18" charset="0"/>
              </a:rPr>
              <a:t>tel. +48 61 878 58 99 | fax +48 61 878 48 11| swiadczenia@pcs-poznan.pl | www.pcs-poznan.pl</a:t>
            </a:r>
            <a:endParaRPr lang="en-US" altLang="ko-KR" sz="1800" dirty="0">
              <a:latin typeface="Arial" charset="0"/>
              <a:ea typeface="Arial" charset="0"/>
              <a:cs typeface="Times New Roman" pitchFamily="18" charset="0"/>
            </a:endParaRPr>
          </a:p>
        </p:txBody>
      </p:sp>
      <p:graphicFrame>
        <p:nvGraphicFramePr>
          <p:cNvPr id="9" name="Symbol zastępczy zawartośc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4858824"/>
              </p:ext>
            </p:extLst>
          </p:nvPr>
        </p:nvGraphicFramePr>
        <p:xfrm>
          <a:off x="457200" y="1214422"/>
          <a:ext cx="8229600" cy="4792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Prostokąt 9"/>
          <p:cNvSpPr/>
          <p:nvPr/>
        </p:nvSpPr>
        <p:spPr>
          <a:xfrm>
            <a:off x="2170112" y="1124744"/>
            <a:ext cx="445666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2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Wysokość</a:t>
            </a:r>
            <a:r>
              <a:rPr lang="pl-PL" sz="22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22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zasiłku rodzinnego:</a:t>
            </a:r>
          </a:p>
        </p:txBody>
      </p:sp>
    </p:spTree>
    <p:extLst>
      <p:ext uri="{BB962C8B-B14F-4D97-AF65-F5344CB8AC3E}">
        <p14:creationId xmlns:p14="http://schemas.microsoft.com/office/powerpoint/2010/main" val="2244510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4C5BF2-A1D7-4FC6-BDB1-5CE64EEAF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0411"/>
          </a:xfrm>
        </p:spPr>
        <p:txBody>
          <a:bodyPr>
            <a:normAutofit fontScale="90000"/>
          </a:bodyPr>
          <a:lstStyle/>
          <a:p>
            <a:r>
              <a:rPr lang="pl-PL" sz="2400" b="1" dirty="0">
                <a:solidFill>
                  <a:schemeClr val="accent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Dodatki do zasiłku rodzinnego:</a:t>
            </a:r>
            <a:br>
              <a:rPr lang="pl-PL" sz="36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5694F31-6567-4F07-8885-D7BFB4E54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8761"/>
            <a:ext cx="7886700" cy="5112568"/>
          </a:xfrm>
        </p:spPr>
        <p:txBody>
          <a:bodyPr>
            <a:normAutofit fontScale="70000" lnSpcReduction="20000"/>
          </a:bodyPr>
          <a:lstStyle/>
          <a:p>
            <a:pPr marL="285750" indent="-285750">
              <a:buBlip>
                <a:blip r:embed="rId2"/>
              </a:buBlip>
            </a:pPr>
            <a:r>
              <a:rPr lang="pl-PL" sz="2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 tytułu urodzenia dziecka w wysokości </a:t>
            </a:r>
            <a:r>
              <a:rPr lang="pl-PL" sz="23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1000 zł </a:t>
            </a:r>
            <a:r>
              <a:rPr lang="pl-PL" sz="2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jednorazowo </a:t>
            </a:r>
          </a:p>
          <a:p>
            <a:endParaRPr lang="pl-PL" sz="23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 algn="just">
              <a:buBlip>
                <a:blip r:embed="rId2"/>
              </a:buBlip>
            </a:pPr>
            <a:r>
              <a:rPr lang="pl-PL" sz="2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 tytułu opieki nad dzieckiem w okresie korzystania z urlopu wychowawczego w wysokości </a:t>
            </a:r>
            <a:r>
              <a:rPr lang="pl-PL" sz="23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400 zł </a:t>
            </a:r>
            <a:r>
              <a:rPr lang="pl-PL" sz="2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miesięcznie</a:t>
            </a:r>
          </a:p>
          <a:p>
            <a:endParaRPr lang="pl-PL" sz="23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pl-PL" sz="2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 tytułu samotnego wychowywania dziecka w wysokości </a:t>
            </a:r>
            <a:r>
              <a:rPr lang="pl-PL" sz="23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193 zł </a:t>
            </a:r>
            <a:r>
              <a:rPr lang="pl-PL" sz="2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miesięcznie na dziecko, nie więcej jednak niż </a:t>
            </a:r>
            <a:r>
              <a:rPr lang="pl-PL" sz="23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386 zł </a:t>
            </a:r>
            <a:r>
              <a:rPr lang="pl-PL" sz="2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na wszystkie dzieci</a:t>
            </a:r>
          </a:p>
          <a:p>
            <a:endParaRPr lang="pl-PL" sz="23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pl-PL" sz="2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 tytułu rozpoczęcia przez dziecko roku szkolnego w wysokości </a:t>
            </a:r>
            <a:r>
              <a:rPr lang="pl-PL" sz="23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100 zł</a:t>
            </a:r>
            <a:r>
              <a:rPr lang="pl-PL" sz="2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jednorazowo</a:t>
            </a:r>
          </a:p>
          <a:p>
            <a:endParaRPr lang="pl-PL" sz="23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 algn="just">
              <a:buBlip>
                <a:blip r:embed="rId2"/>
              </a:buBlip>
            </a:pPr>
            <a:r>
              <a:rPr lang="pl-PL" sz="2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 tytułu wychowywania  dziecka w rodzinie wielodzietnej w wysokości </a:t>
            </a:r>
            <a:r>
              <a:rPr lang="pl-PL" sz="23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95/195 zł </a:t>
            </a:r>
            <a:r>
              <a:rPr lang="pl-PL" sz="2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miesięcznie</a:t>
            </a:r>
          </a:p>
          <a:p>
            <a:endParaRPr lang="pl-PL" sz="23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 algn="just">
              <a:buBlip>
                <a:blip r:embed="rId2"/>
              </a:buBlip>
            </a:pPr>
            <a:r>
              <a:rPr lang="pl-PL" sz="2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 tytułu kształcenia i rehabilitacji dziecka niepełnosprawnego w wysokości </a:t>
            </a:r>
            <a:r>
              <a:rPr lang="pl-PL" sz="23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90 zł </a:t>
            </a:r>
            <a:r>
              <a:rPr lang="pl-PL" sz="2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na dziecko w wieku do ukończenia 5 roku życia lub </a:t>
            </a:r>
            <a:r>
              <a:rPr lang="pl-PL" sz="23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110 zł </a:t>
            </a:r>
            <a:r>
              <a:rPr lang="pl-PL" sz="2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na dziecko w wieku powyżej 5 roku życia do ukończenia 24 roku życia</a:t>
            </a:r>
          </a:p>
          <a:p>
            <a:endParaRPr lang="pl-PL" sz="23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 algn="just">
              <a:buBlip>
                <a:blip r:embed="rId2"/>
              </a:buBlip>
            </a:pPr>
            <a:r>
              <a:rPr lang="pl-PL" sz="2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 tytułu podjęcia przez dziecko nauki w szkole poza miejscem zamieszkania w wysokości </a:t>
            </a:r>
            <a:r>
              <a:rPr lang="pl-PL" sz="23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69 zł </a:t>
            </a:r>
            <a:r>
              <a:rPr lang="pl-PL" sz="2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 związku z dojazdem  lub </a:t>
            </a:r>
            <a:r>
              <a:rPr lang="pl-PL" sz="23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113 zł </a:t>
            </a:r>
            <a:r>
              <a:rPr lang="pl-PL" sz="2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 związku z zamieszkiwaniem</a:t>
            </a:r>
          </a:p>
          <a:p>
            <a:endParaRPr lang="pl-PL" dirty="0"/>
          </a:p>
        </p:txBody>
      </p:sp>
      <p:pic>
        <p:nvPicPr>
          <p:cNvPr id="4" name="Picture 2" descr="PCS logo_CMYK">
            <a:extLst>
              <a:ext uri="{FF2B5EF4-FFF2-40B4-BE49-F238E27FC236}">
                <a16:creationId xmlns:a16="http://schemas.microsoft.com/office/drawing/2014/main" id="{86551D79-28C0-485A-9D7F-FA32A0725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9525"/>
            <a:ext cx="2292350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593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323528" y="1772816"/>
            <a:ext cx="8191822" cy="44041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1800" dirty="0">
              <a:latin typeface="Arial 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pl-PL" sz="1800" dirty="0">
                <a:latin typeface="Arial "/>
                <a:ea typeface="Tahoma" panose="020B0604030504040204" pitchFamily="34" charset="0"/>
                <a:cs typeface="Tahoma" panose="020B0604030504040204" pitchFamily="34" charset="0"/>
              </a:rPr>
              <a:t>Zapomoga z tytułu urodzenia się dziecka przysługuje w związku z urodzeniem się żywego dziecka. Otrzymanie jednorazowej zapomogi z tytułu urodzenia się dziecka uzależnione jest od spełnienia kryterium dochodowego oraz pozostawania matki dziecka pod opieką medyczną co najmniej od 10 tygodnia ciąży. </a:t>
            </a: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pl-PL" sz="1800" dirty="0">
                <a:latin typeface="Arial "/>
              </a:rPr>
              <a:t>Dochód na osobę w rodzinie nie może przekroczyć kwoty 1.922,00 zł.</a:t>
            </a:r>
            <a:endParaRPr lang="pl-PL" sz="1800" dirty="0">
              <a:latin typeface="Arial 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pl-PL" sz="1800" dirty="0">
                <a:latin typeface="Arial 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L="0" lvl="0" indent="0">
              <a:buNone/>
            </a:pPr>
            <a:r>
              <a:rPr lang="pl-PL" sz="1800" dirty="0">
                <a:latin typeface="Arial "/>
                <a:ea typeface="Tahoma" panose="020B0604030504040204" pitchFamily="34" charset="0"/>
                <a:cs typeface="Tahoma" panose="020B0604030504040204" pitchFamily="34" charset="0"/>
              </a:rPr>
              <a:t>Zapomoga przysługuje jednorazowo w wysokości  </a:t>
            </a:r>
            <a:r>
              <a:rPr lang="pl-PL" sz="1800" b="1" dirty="0">
                <a:latin typeface="Arial "/>
                <a:ea typeface="Tahoma" panose="020B0604030504040204" pitchFamily="34" charset="0"/>
                <a:cs typeface="Tahoma" panose="020B0604030504040204" pitchFamily="34" charset="0"/>
              </a:rPr>
              <a:t>1.000 zł</a:t>
            </a:r>
            <a:r>
              <a:rPr lang="pl-PL" sz="1800" dirty="0">
                <a:latin typeface="Arial 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>
              <a:buNone/>
            </a:pPr>
            <a:endParaRPr lang="pl-PL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l-PL" sz="2400" b="1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Picture 2" descr="PCS logo_CMY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9525"/>
            <a:ext cx="225742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ozn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21388"/>
            <a:ext cx="1041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3087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ko-KR" sz="800" b="1" dirty="0">
                <a:latin typeface="Times New Roman" pitchFamily="18" charset="0"/>
                <a:ea typeface="Arial" charset="0"/>
                <a:cs typeface="Times New Roman" pitchFamily="18" charset="0"/>
              </a:rPr>
              <a:t>Poznańskie Centrum Świadczeń, ul. Wszystkich Świętych 1, 61-843 Poznań</a:t>
            </a:r>
            <a:endParaRPr lang="pl-PL" altLang="ko-KR" sz="900" dirty="0">
              <a:latin typeface="Arial" charset="0"/>
              <a:ea typeface="Arial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ko-KR" sz="800" b="1" dirty="0">
                <a:latin typeface="Times New Roman" pitchFamily="18" charset="0"/>
                <a:ea typeface="Arial" charset="0"/>
                <a:cs typeface="Times New Roman" pitchFamily="18" charset="0"/>
              </a:rPr>
              <a:t>tel. +48 61 878 58 99 | fax +48 61 878 48 11| swiadczenia@pcs-poznan.pl | www.pcs-poznan.pl</a:t>
            </a:r>
            <a:endParaRPr lang="en-US" altLang="ko-KR" sz="1800" dirty="0">
              <a:latin typeface="Arial" charset="0"/>
              <a:ea typeface="Arial" charset="0"/>
              <a:cs typeface="Times New Roman" pitchFamily="18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07950" y="1126485"/>
            <a:ext cx="675005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200" b="1" dirty="0">
                <a:solidFill>
                  <a:schemeClr val="accent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Jednorazowa zapomoga z tytułu urodzenia dziecka </a:t>
            </a:r>
          </a:p>
          <a:p>
            <a:pPr algn="ctr"/>
            <a:r>
              <a:rPr lang="pl-PL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l-PL" i="1" dirty="0"/>
            </a:b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827584" y="1556792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5"/>
              </a:buBlip>
            </a:pPr>
            <a:endParaRPr lang="pl-PL" sz="1600" dirty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727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467544" y="731519"/>
            <a:ext cx="8424936" cy="4929729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2200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l-PL" sz="2400" b="1" dirty="0">
                <a:solidFill>
                  <a:schemeClr val="accent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Świadczenie rodzicielskie: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endParaRPr lang="pl-PL" sz="2000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pl-PL" sz="1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Świadczenie rodzicielskie przysługuje osobom, które urodziły dziecko, a które nie otrzymują zasiłku macierzyńskiego lub uposażenia macierzyńskiego. Uprawnieni do pobierania tego świadczenia będą więc m.in. bezrobotni (niezależnie od tego, czy są zarejestrowani w urzędzie pracy), studenci, rolnicy, cudzoziemcy, a także wykonujący pracę na podstawie umów cywilnoprawnych. Także osoby zatrudnione lub prowadzące pozarolniczą działalność gospodarczą, jeśli nie będą pobierały zasiłku macierzyńskiego, będą mogły ubiegać się o świadczenie rodzicielskie. </a:t>
            </a:r>
          </a:p>
          <a:p>
            <a:pPr marL="0" indent="0" algn="just">
              <a:buNone/>
            </a:pPr>
            <a:r>
              <a:rPr lang="pl-PL" sz="1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 </a:t>
            </a:r>
          </a:p>
          <a:p>
            <a:pPr marL="0" indent="0" algn="just">
              <a:buNone/>
            </a:pPr>
            <a:r>
              <a:rPr lang="pl-PL" sz="1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Wysokość świadczenia -  </a:t>
            </a:r>
            <a:r>
              <a:rPr lang="pl-PL" sz="1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1.000 zł </a:t>
            </a:r>
            <a:r>
              <a:rPr lang="pl-PL" sz="1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miesięcznie.</a:t>
            </a:r>
          </a:p>
          <a:p>
            <a:pPr marL="0" indent="0" algn="ctr">
              <a:buNone/>
            </a:pPr>
            <a:endParaRPr lang="pl-PL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PCS logo_CMY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9525"/>
            <a:ext cx="225742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ozn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21388"/>
            <a:ext cx="1041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3087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ko-KR" sz="800" b="1" dirty="0">
                <a:latin typeface="Times New Roman" pitchFamily="18" charset="0"/>
                <a:ea typeface="Arial" charset="0"/>
                <a:cs typeface="Times New Roman" pitchFamily="18" charset="0"/>
              </a:rPr>
              <a:t>Poznańskie Centrum Świadczeń, ul. Wszystkich Świętych 1, 61-843 Poznań</a:t>
            </a:r>
            <a:endParaRPr lang="pl-PL" altLang="ko-KR" sz="900" dirty="0">
              <a:latin typeface="Arial" charset="0"/>
              <a:ea typeface="Arial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ko-KR" sz="800" b="1" dirty="0">
                <a:latin typeface="Times New Roman" pitchFamily="18" charset="0"/>
                <a:ea typeface="Arial" charset="0"/>
                <a:cs typeface="Times New Roman" pitchFamily="18" charset="0"/>
              </a:rPr>
              <a:t>tel. +48 61 878 58 99 | fax +48 61 878 48 11| swiadczenia@pcs-poznan.pl | www.pcs-poznan.pl</a:t>
            </a:r>
            <a:endParaRPr lang="en-US" altLang="ko-KR" sz="1800" dirty="0">
              <a:latin typeface="Arial" charset="0"/>
              <a:ea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510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467544" y="731519"/>
            <a:ext cx="8424936" cy="4929729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400" b="1" dirty="0">
                <a:solidFill>
                  <a:schemeClr val="accent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Świadczenie ,,Za Życiem’’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l-PL" sz="2800" i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„Za życiem” to jednorazowe świadczenie z tytułu urodzenia dziecka, u którego zdiagnozowano ciężkie i nieodwracalne upośledzenie albo nieuleczalną chorobę zagrażającą jego życiu, które powstały w prenatalnym okresie rozwoju dziecka lub </a:t>
            </a:r>
            <a:br>
              <a:rPr lang="pl-PL" sz="1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pl-PL" sz="1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 czasie porodu.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Przysługuje świadczeniobiorcom oraz osobom uprawnionym do świadczeń opieki zdrowotnej na podstawie przepisów o koordynacji w rozumieniu przepisów ustawy </a:t>
            </a:r>
            <a:br>
              <a:rPr lang="pl-PL" sz="1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pl-PL" sz="1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 dnia 27 sierpnia 2004r. o świadczeniach opieki zdrowotnej finansowanych ze środków publicznych.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l-PL" sz="1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Jednorazowe świadczenie przysługuje w wysokości </a:t>
            </a:r>
            <a:r>
              <a:rPr lang="pl-PL" sz="1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4.000 zł </a:t>
            </a:r>
            <a:r>
              <a:rPr lang="pl-PL" sz="1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bez względu na dochód rodziny. </a:t>
            </a:r>
          </a:p>
          <a:p>
            <a:pPr marL="0" indent="0" algn="ctr">
              <a:buNone/>
            </a:pPr>
            <a:endParaRPr lang="pl-PL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PCS logo_CMY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9525"/>
            <a:ext cx="225742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ozn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21388"/>
            <a:ext cx="1041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3087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ko-KR" sz="800" b="1" dirty="0">
                <a:latin typeface="Times New Roman" pitchFamily="18" charset="0"/>
                <a:ea typeface="Arial" charset="0"/>
                <a:cs typeface="Times New Roman" pitchFamily="18" charset="0"/>
              </a:rPr>
              <a:t>Poznańskie Centrum Świadczeń, ul. Wszystkich Świętych 1, 61-843 Poznań</a:t>
            </a:r>
            <a:endParaRPr lang="pl-PL" altLang="ko-KR" sz="900" dirty="0">
              <a:latin typeface="Arial" charset="0"/>
              <a:ea typeface="Arial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ko-KR" sz="800" b="1" dirty="0">
                <a:latin typeface="Times New Roman" pitchFamily="18" charset="0"/>
                <a:ea typeface="Arial" charset="0"/>
                <a:cs typeface="Times New Roman" pitchFamily="18" charset="0"/>
              </a:rPr>
              <a:t>tel. +48 61 878 58 99 | fax +48 61 878 48 11| swiadczenia@pcs-poznan.pl | www.pcs-poznan.pl</a:t>
            </a:r>
            <a:endParaRPr lang="en-US" altLang="ko-KR" sz="1800" dirty="0">
              <a:latin typeface="Arial" charset="0"/>
              <a:ea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549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950" y="2780928"/>
            <a:ext cx="8784530" cy="1470025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182880" indent="0" algn="ctr">
              <a:buNone/>
            </a:pPr>
            <a:br>
              <a:rPr lang="pl-PL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 descr="pozn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21388"/>
            <a:ext cx="1041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3087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ko-KR" sz="800" b="1" dirty="0">
                <a:latin typeface="Times New Roman" pitchFamily="18" charset="0"/>
                <a:ea typeface="Arial" charset="0"/>
                <a:cs typeface="Times New Roman" pitchFamily="18" charset="0"/>
              </a:rPr>
              <a:t>Poznańskie Centrum Świadczeń, ul. Wszystkich Świętych 1, 61-843 Poznań</a:t>
            </a:r>
            <a:endParaRPr lang="pl-PL" altLang="ko-KR" sz="900" dirty="0">
              <a:latin typeface="Arial" charset="0"/>
              <a:ea typeface="Arial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ko-KR" sz="800" b="1" dirty="0">
                <a:latin typeface="Times New Roman" pitchFamily="18" charset="0"/>
                <a:ea typeface="Arial" charset="0"/>
                <a:cs typeface="Times New Roman" pitchFamily="18" charset="0"/>
              </a:rPr>
              <a:t>tel. +48 61 878 58 99 | fax +48 61 878 48 11| swiadczenia@pcs-poznan.pl | www.pcs-poznan.pl</a:t>
            </a:r>
            <a:endParaRPr lang="en-US" altLang="ko-KR" sz="1800" dirty="0">
              <a:latin typeface="Arial" charset="0"/>
              <a:ea typeface="Arial" charset="0"/>
              <a:cs typeface="Times New Roman" pitchFamily="18" charset="0"/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9E495A84-7046-4BF8-8E44-DD738B45A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1882893"/>
            <a:ext cx="8032849" cy="374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pl-PL" altLang="pl-PL" sz="2000" dirty="0">
                <a:solidFill>
                  <a:srgbClr val="0000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Uchwała Nr XXXVII/375/V/2008 Rady Miasta Poznania z dnia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pl-PL" altLang="pl-PL" sz="2000" dirty="0">
                <a:solidFill>
                  <a:srgbClr val="0000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13 maja 2008r. w sprawie </a:t>
            </a:r>
            <a:r>
              <a:rPr lang="pl-PL" altLang="pl-PL" sz="2000" b="1" dirty="0">
                <a:solidFill>
                  <a:schemeClr val="accent1"/>
                </a:solidFill>
                <a:ea typeface="Tahoma" panose="020B0604030504040204" pitchFamily="34" charset="0"/>
                <a:cs typeface="Arial" panose="020B0604020202020204" pitchFamily="34" charset="0"/>
              </a:rPr>
              <a:t>utworzenia Poznańskiego Centrum Świadczeń.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endParaRPr lang="pl-PL" altLang="pl-PL" sz="2000" b="1" dirty="0">
              <a:solidFill>
                <a:srgbClr val="00000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pl-PL" altLang="pl-PL" sz="2000" b="1" dirty="0">
                <a:solidFill>
                  <a:schemeClr val="accent1"/>
                </a:solidFill>
                <a:ea typeface="Tahoma" panose="020B0604030504040204" pitchFamily="34" charset="0"/>
                <a:cs typeface="Arial" panose="020B0604020202020204" pitchFamily="34" charset="0"/>
              </a:rPr>
              <a:t>Nasze siedziby: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endParaRPr lang="pl-PL" altLang="pl-PL" sz="2000" dirty="0">
              <a:solidFill>
                <a:srgbClr val="00000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120000"/>
              </a:lnSpc>
              <a:spcBef>
                <a:spcPct val="0"/>
              </a:spcBef>
              <a:buBlip>
                <a:blip r:embed="rId4"/>
              </a:buBlip>
            </a:pPr>
            <a:r>
              <a:rPr lang="pl-PL" altLang="pl-PL" sz="2000" dirty="0">
                <a:solidFill>
                  <a:srgbClr val="0000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 ul. Wszystkich Świętych 1, 61-843 Poznań </a:t>
            </a:r>
            <a:br>
              <a:rPr lang="pl-PL" altLang="pl-PL" sz="2000" dirty="0">
                <a:solidFill>
                  <a:srgbClr val="000000"/>
                </a:solidFill>
                <a:ea typeface="Tahoma" panose="020B0604030504040204" pitchFamily="34" charset="0"/>
                <a:cs typeface="Arial" panose="020B0604020202020204" pitchFamily="34" charset="0"/>
              </a:rPr>
            </a:br>
            <a:endParaRPr lang="pl-PL" altLang="pl-PL" sz="2000" dirty="0">
              <a:solidFill>
                <a:srgbClr val="00000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120000"/>
              </a:lnSpc>
              <a:spcBef>
                <a:spcPct val="0"/>
              </a:spcBef>
              <a:buBlip>
                <a:blip r:embed="rId4"/>
              </a:buBlip>
            </a:pPr>
            <a:r>
              <a:rPr lang="pl-PL" altLang="pl-PL" sz="2000" dirty="0">
                <a:solidFill>
                  <a:srgbClr val="0000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ul. Ratajczaka 44, 61-728 Poznań (Centrum Inicjatyw Rodzinnych)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altLang="pl-PL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9" name="Picture 2" descr="PCS logo_CMYK">
            <a:extLst>
              <a:ext uri="{FF2B5EF4-FFF2-40B4-BE49-F238E27FC236}">
                <a16:creationId xmlns:a16="http://schemas.microsoft.com/office/drawing/2014/main" id="{E335B3D4-3812-497E-A8A7-F8261DD60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087" y="8731"/>
            <a:ext cx="225742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837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467544" y="731519"/>
            <a:ext cx="8424936" cy="492972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200" b="1" dirty="0">
                <a:solidFill>
                  <a:schemeClr val="accent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Świadczenia Opiekuńcze:</a:t>
            </a:r>
          </a:p>
          <a:p>
            <a:pPr marL="0" indent="0">
              <a:buNone/>
            </a:pPr>
            <a:endParaRPr lang="pl-PL" sz="2000" b="1" dirty="0">
              <a:solidFill>
                <a:schemeClr val="accent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sz="1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ypłacane są w sytuacji rezygnacji z zatrudnienia </a:t>
            </a:r>
            <a:r>
              <a:rPr lang="pl-PL" sz="1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opieki nad osobą niepełnosprawną legitymującą się orzeczeniem o znacznym stopniu niepełnosprawności lub orzeczeniem o niepełnosprawności z wymogiem spełnienia pkt. 7 i 8</a:t>
            </a:r>
          </a:p>
          <a:p>
            <a:pPr marL="0" indent="0">
              <a:buNone/>
            </a:pPr>
            <a:endParaRPr lang="pl-PL" sz="1800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buBlip>
                <a:blip r:embed="rId3"/>
              </a:buBlip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Świadczenie pielęgnacyjne w wysokości </a:t>
            </a:r>
            <a:r>
              <a:rPr lang="pl-PL" sz="1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1.971 </a:t>
            </a:r>
            <a:r>
              <a:rPr lang="pl-PL" sz="18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zł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(2.119 zł od stycznia 2022 r.)</a:t>
            </a:r>
          </a:p>
          <a:p>
            <a:pPr>
              <a:buBlip>
                <a:blip r:embed="rId3"/>
              </a:buBlip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Zasiłek pielęgnacyjny w wysokości </a:t>
            </a:r>
            <a:r>
              <a:rPr lang="pl-PL" sz="1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215,84</a:t>
            </a:r>
            <a:r>
              <a:rPr lang="pl-PL" sz="18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zł </a:t>
            </a:r>
            <a:endParaRPr lang="pl-PL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buBlip>
                <a:blip r:embed="rId3"/>
              </a:buBlip>
            </a:pPr>
            <a:r>
              <a:rPr lang="pl-PL" sz="1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Specjalny zasiłek opiekuńczy </a:t>
            </a:r>
            <a:r>
              <a:rPr lang="pl-PL" sz="1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620 zł </a:t>
            </a:r>
          </a:p>
          <a:p>
            <a:pPr marL="0" indent="0">
              <a:buNone/>
            </a:pPr>
            <a:endParaRPr lang="pl-PL" sz="1800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1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(od </a:t>
            </a:r>
            <a:r>
              <a:rPr lang="pl-PL" sz="1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ŚP, SZO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opłacane są składki na ubezpieczenie zdrowotne oraz społeczne)</a:t>
            </a:r>
          </a:p>
          <a:p>
            <a:pPr marL="0" indent="0" algn="ctr">
              <a:buNone/>
            </a:pPr>
            <a:endParaRPr lang="pl-PL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PCS logo_CMY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9525"/>
            <a:ext cx="225742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ozn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21388"/>
            <a:ext cx="1041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3087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ko-KR" sz="800" b="1" dirty="0">
                <a:latin typeface="Times New Roman" pitchFamily="18" charset="0"/>
                <a:ea typeface="Arial" charset="0"/>
                <a:cs typeface="Times New Roman" pitchFamily="18" charset="0"/>
              </a:rPr>
              <a:t>Poznańskie Centrum Świadczeń, ul. Wszystkich Świętych 1, 61-843 Poznań</a:t>
            </a:r>
            <a:endParaRPr lang="pl-PL" altLang="ko-KR" sz="900" dirty="0">
              <a:latin typeface="Arial" charset="0"/>
              <a:ea typeface="Arial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ko-KR" sz="800" b="1" dirty="0">
                <a:latin typeface="Times New Roman" pitchFamily="18" charset="0"/>
                <a:ea typeface="Arial" charset="0"/>
                <a:cs typeface="Times New Roman" pitchFamily="18" charset="0"/>
              </a:rPr>
              <a:t>tel. +48 61 878 58 99 | fax +48 61 878 48 11| swiadczenia@pcs-poznan.pl | www.pcs-poznan.pl</a:t>
            </a:r>
            <a:endParaRPr lang="en-US" altLang="ko-KR" sz="1800" dirty="0">
              <a:latin typeface="Arial" charset="0"/>
              <a:ea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439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8CE53B-380A-46E0-AD6B-A9B8B4867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78948"/>
            <a:ext cx="8085634" cy="615601"/>
          </a:xfrm>
        </p:spPr>
        <p:txBody>
          <a:bodyPr>
            <a:noAutofit/>
          </a:bodyPr>
          <a:lstStyle/>
          <a:p>
            <a:br>
              <a:rPr lang="pl-PL" sz="2200" b="1" dirty="0">
                <a:solidFill>
                  <a:schemeClr val="accent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pl-PL" sz="2200" b="1" dirty="0">
                <a:solidFill>
                  <a:schemeClr val="accent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Fundusz alimentacyjny:</a:t>
            </a:r>
            <a:endParaRPr lang="pl-PL" sz="2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47E6D64-F205-41B4-BB26-ABD0B5FBA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16013"/>
            <a:ext cx="7886700" cy="50609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l-PL" sz="1900" dirty="0">
              <a:latin typeface="Arial "/>
            </a:endParaRPr>
          </a:p>
          <a:p>
            <a:pPr marL="0" indent="0">
              <a:buNone/>
            </a:pPr>
            <a:r>
              <a:rPr lang="pl-PL" sz="1900" dirty="0">
                <a:latin typeface="Arial "/>
              </a:rPr>
              <a:t>Fundusz alimentacyjny przysługuje osobie, która ma zasądzone alimenty na podstawie tytułu wykonawczego pochodzącego lub zatwierdzonego przez sąd, jeżeli jego egzekucja okazała się bezskuteczna.</a:t>
            </a:r>
            <a:br>
              <a:rPr lang="pl-PL" sz="1900" dirty="0">
                <a:latin typeface="Arial "/>
              </a:rPr>
            </a:br>
            <a:endParaRPr lang="pl-PL" sz="1900" dirty="0">
              <a:latin typeface="Arial "/>
            </a:endParaRPr>
          </a:p>
          <a:p>
            <a:pPr marL="0" indent="0">
              <a:buNone/>
            </a:pPr>
            <a:r>
              <a:rPr lang="pl-PL" sz="1900" dirty="0">
                <a:latin typeface="Arial "/>
              </a:rPr>
              <a:t>Świadczenia z funduszu alimentacyjnego przysługują osobie uprawnionej:</a:t>
            </a:r>
          </a:p>
          <a:p>
            <a:pPr marL="285750" indent="-285750"/>
            <a:r>
              <a:rPr lang="pl-PL" sz="1900" dirty="0">
                <a:latin typeface="Arial "/>
              </a:rPr>
              <a:t>do ukończenia 18 roku życia;</a:t>
            </a:r>
          </a:p>
          <a:p>
            <a:pPr marL="285750" indent="-285750"/>
            <a:r>
              <a:rPr lang="pl-PL" sz="1900" dirty="0">
                <a:latin typeface="Arial "/>
              </a:rPr>
              <a:t>do ukończenia nauki w szkole lub szkole wyższej, jednak nie dłużej niż do ukończenia 25 roku życia;</a:t>
            </a:r>
          </a:p>
          <a:p>
            <a:pPr marL="285750" indent="-285750"/>
            <a:r>
              <a:rPr lang="pl-PL" sz="1900" dirty="0">
                <a:latin typeface="Arial "/>
              </a:rPr>
              <a:t>bezterminowo, jeżeli osoba uprawniona legitymuje się orzeczeniem o znacznym stopniu niepełnosprawności.</a:t>
            </a:r>
          </a:p>
          <a:p>
            <a:endParaRPr lang="pl-PL" sz="1900" dirty="0">
              <a:latin typeface="Arial "/>
            </a:endParaRPr>
          </a:p>
          <a:p>
            <a:pPr marL="0" indent="0">
              <a:buNone/>
            </a:pPr>
            <a:r>
              <a:rPr lang="pl-PL" sz="1900" dirty="0">
                <a:latin typeface="Arial "/>
              </a:rPr>
              <a:t>Świadczenia z funduszu alimentacyjnego przysługują w wysokości bieżąco ustalonych alimentów, jednak </a:t>
            </a:r>
            <a:r>
              <a:rPr lang="pl-PL" sz="1900" b="1" dirty="0">
                <a:latin typeface="Arial "/>
              </a:rPr>
              <a:t>nie więcej niż 500,00 zł</a:t>
            </a:r>
            <a:r>
              <a:rPr lang="pl-PL" sz="1900" dirty="0">
                <a:latin typeface="Arial "/>
              </a:rPr>
              <a:t>.</a:t>
            </a:r>
          </a:p>
          <a:p>
            <a:endParaRPr lang="pl-PL" sz="1900" dirty="0">
              <a:latin typeface="Arial "/>
            </a:endParaRPr>
          </a:p>
          <a:p>
            <a:pPr marL="0" indent="0">
              <a:buNone/>
            </a:pPr>
            <a:r>
              <a:rPr lang="pl-PL" sz="1900" dirty="0">
                <a:latin typeface="Arial "/>
              </a:rPr>
              <a:t>Świadczenia z funduszu alimentacyjnego przysługują, jeżeli dochód na osobę w rodzinie nie przekracza netto kwoty 900 zł.</a:t>
            </a:r>
          </a:p>
          <a:p>
            <a:endParaRPr lang="pl-PL" dirty="0"/>
          </a:p>
        </p:txBody>
      </p:sp>
      <p:pic>
        <p:nvPicPr>
          <p:cNvPr id="4" name="Picture 2" descr="PCS logo_CMYK">
            <a:extLst>
              <a:ext uri="{FF2B5EF4-FFF2-40B4-BE49-F238E27FC236}">
                <a16:creationId xmlns:a16="http://schemas.microsoft.com/office/drawing/2014/main" id="{143ED9AC-F4D4-4B29-AB21-A9315A7B5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5" y="0"/>
            <a:ext cx="225742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03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323528" y="731520"/>
            <a:ext cx="8496944" cy="8972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200" b="1" dirty="0">
                <a:solidFill>
                  <a:schemeClr val="accent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Stypendium szkolne:  </a:t>
            </a:r>
          </a:p>
        </p:txBody>
      </p:sp>
      <p:pic>
        <p:nvPicPr>
          <p:cNvPr id="4" name="Picture 2" descr="PCS logo_CMY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9525"/>
            <a:ext cx="225742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ozn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21388"/>
            <a:ext cx="1041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3087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ko-KR" sz="800" b="1" dirty="0">
                <a:latin typeface="Times New Roman" pitchFamily="18" charset="0"/>
                <a:ea typeface="Arial" charset="0"/>
                <a:cs typeface="Times New Roman" pitchFamily="18" charset="0"/>
              </a:rPr>
              <a:t>Poznańskie Centrum Świadczeń, ul. Wszystkich Świętych 1, 61-843 Poznań</a:t>
            </a:r>
            <a:endParaRPr lang="pl-PL" altLang="ko-KR" sz="900" dirty="0">
              <a:latin typeface="Arial" charset="0"/>
              <a:ea typeface="Arial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ko-KR" sz="800" b="1" dirty="0">
                <a:latin typeface="Times New Roman" pitchFamily="18" charset="0"/>
                <a:ea typeface="Arial" charset="0"/>
                <a:cs typeface="Times New Roman" pitchFamily="18" charset="0"/>
              </a:rPr>
              <a:t>tel. +48 61 878 58 99 | fax +48 61 878 48 11| swiadczenia@pcs-poznan.pl | www.pcs-poznan.pl</a:t>
            </a:r>
            <a:endParaRPr lang="en-US" altLang="ko-KR" sz="1800" dirty="0">
              <a:latin typeface="Arial" charset="0"/>
              <a:ea typeface="Arial" charset="0"/>
              <a:cs typeface="Times New Roman" pitchFamily="18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311807" y="1916137"/>
            <a:ext cx="82089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Arial "/>
              </a:rPr>
              <a:t>Stypendium szkolne przysługuje uczniowi. Wniosek składa rodzic albo pełnoletni uczeń. Wniosek może złożyć również dyrektor szkoły lub ośrodka.</a:t>
            </a:r>
          </a:p>
          <a:p>
            <a:endParaRPr lang="pl-PL" dirty="0">
              <a:latin typeface="Arial "/>
            </a:endParaRPr>
          </a:p>
          <a:p>
            <a:r>
              <a:rPr lang="pl-PL" dirty="0">
                <a:latin typeface="Arial "/>
              </a:rPr>
              <a:t>Wniosek o przyznanie stypendium szkolnego składa się w terminie od 1 sierpnia do 15 września danego roku szkolnego. W uzasadnionych przypadkach wniosek może być złożony po terminie.</a:t>
            </a:r>
          </a:p>
          <a:p>
            <a:endParaRPr lang="pl-PL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57200" indent="-457200">
              <a:buBlip>
                <a:blip r:embed="rId5"/>
              </a:buBlip>
            </a:pPr>
            <a:r>
              <a:rPr lang="pl-PL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Dochód w rodzinie nie może przekraczać 528 zł netto na osobę </a:t>
            </a:r>
          </a:p>
          <a:p>
            <a:endParaRPr lang="pl-PL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57200" indent="-457200">
              <a:buBlip>
                <a:blip r:embed="rId5"/>
              </a:buBlip>
            </a:pPr>
            <a:r>
              <a:rPr lang="pl-PL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Wysokość stypendium to około </a:t>
            </a:r>
            <a:r>
              <a:rPr lang="pl-PL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100 -130 zł</a:t>
            </a:r>
          </a:p>
          <a:p>
            <a:pPr marL="457200" indent="-457200">
              <a:buBlip>
                <a:blip r:embed="rId5"/>
              </a:buBlip>
            </a:pPr>
            <a:endParaRPr lang="pl-PL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57200" indent="-457200" algn="just">
              <a:buBlip>
                <a:blip r:embed="rId5"/>
              </a:buBlip>
            </a:pPr>
            <a:r>
              <a:rPr lang="pl-PL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Wypłata następuje po przedstawieniu dokumentów potwierdzających wydatki na cele edukacyjne lub w formie pieniężnej </a:t>
            </a:r>
          </a:p>
        </p:txBody>
      </p:sp>
    </p:spTree>
    <p:extLst>
      <p:ext uri="{BB962C8B-B14F-4D97-AF65-F5344CB8AC3E}">
        <p14:creationId xmlns:p14="http://schemas.microsoft.com/office/powerpoint/2010/main" val="3872639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7492DC-909A-4104-8C66-A137093E5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93216"/>
            <a:ext cx="7886700" cy="975642"/>
          </a:xfrm>
        </p:spPr>
        <p:txBody>
          <a:bodyPr>
            <a:normAutofit/>
          </a:bodyPr>
          <a:lstStyle/>
          <a:p>
            <a:r>
              <a:rPr lang="pl-PL" sz="2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Zasiłek szkolny: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D2097C1-970D-4248-AE5F-180892F29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68858"/>
            <a:ext cx="7886700" cy="564451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18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Zasiłek szkolny przysługuje uczniowi znajdującemu się przejściowo </a:t>
            </a:r>
            <a:br>
              <a:rPr lang="pl-PL" sz="18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pl-PL" sz="18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 trudnej sytuacji materialnej spowodowanej wystąpieniem zdarzenia losowego.</a:t>
            </a:r>
          </a:p>
          <a:p>
            <a:pPr marL="0" indent="0" algn="just">
              <a:buNone/>
            </a:pPr>
            <a:r>
              <a:rPr lang="pl-PL" sz="18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Okolicznością uzasadniającą ubieganie się o przyznanie zasiłku szkolnego jest wystąpienie zdarzenia losowego. Zdarzeniem losowym jest zdarzenie zależne od czynnika losowego tj. każde zdarzenie niezależne od woli człowieka, nagła, zagrażająca normalnemu funkcjonowaniu osób i rodzin sytuacja. Zdarzeniami losowymi dającymi podstawę do przyznania zasiłku szkolnego są:</a:t>
            </a:r>
          </a:p>
          <a:p>
            <a:pPr algn="just"/>
            <a:r>
              <a:rPr lang="pl-PL" sz="18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śmierć rodziców;</a:t>
            </a:r>
          </a:p>
          <a:p>
            <a:pPr algn="just"/>
            <a:r>
              <a:rPr lang="pl-PL" sz="18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klęska żywiołowa;</a:t>
            </a:r>
          </a:p>
          <a:p>
            <a:pPr algn="just"/>
            <a:r>
              <a:rPr lang="pl-PL" sz="18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pożar, kradzież lub zalanie mieszkania;</a:t>
            </a:r>
          </a:p>
          <a:p>
            <a:pPr algn="just"/>
            <a:r>
              <a:rPr lang="pl-PL" sz="18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inne okoliczności powodujące przejściowo trudną sytuację ucznia.</a:t>
            </a:r>
          </a:p>
          <a:p>
            <a:pPr marL="0" indent="0" algn="just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 związku z faktem, iż zasiłek szkolny stanowi środek doraźnej pomocy </a:t>
            </a:r>
            <a:b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 sytuacji losowej, z wnioskiem o jego przyznanie należy wystąpić </a:t>
            </a:r>
            <a:b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 terminie do dwóch miesięcy od wystąpienia zdarzenia uzasadniającego jego przyznanie.</a:t>
            </a:r>
          </a:p>
          <a:p>
            <a:pPr marL="0" indent="0" algn="just">
              <a:buNone/>
            </a:pPr>
            <a:r>
              <a:rPr lang="pl-PL" sz="18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Wysokość zasiłku szkolnego wynosi jednorazowo</a:t>
            </a:r>
            <a:r>
              <a:rPr lang="pl-PL" sz="1800" b="1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620,00 zł.</a:t>
            </a:r>
          </a:p>
          <a:p>
            <a:pPr algn="just"/>
            <a:endParaRPr lang="pl-PL" sz="1800" dirty="0">
              <a:solidFill>
                <a:srgbClr val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  <p:pic>
        <p:nvPicPr>
          <p:cNvPr id="4" name="Picture 2" descr="PCS logo_CMYK">
            <a:extLst>
              <a:ext uri="{FF2B5EF4-FFF2-40B4-BE49-F238E27FC236}">
                <a16:creationId xmlns:a16="http://schemas.microsoft.com/office/drawing/2014/main" id="{5D309B9C-C42B-4146-B7E5-8CCCF207E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165" y="0"/>
            <a:ext cx="225742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2884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323528" y="731520"/>
            <a:ext cx="8496944" cy="14733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2200" b="1" dirty="0">
              <a:solidFill>
                <a:schemeClr val="accent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200" b="1" dirty="0">
                <a:solidFill>
                  <a:schemeClr val="accent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Dodatek mieszkaniowy – dopłata do czynszu:    </a:t>
            </a:r>
          </a:p>
        </p:txBody>
      </p:sp>
      <p:pic>
        <p:nvPicPr>
          <p:cNvPr id="4" name="Picture 2" descr="PCS logo_CMY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9525"/>
            <a:ext cx="225742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ozn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21388"/>
            <a:ext cx="1041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3087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ko-KR" sz="800" b="1" dirty="0">
                <a:latin typeface="Times New Roman" pitchFamily="18" charset="0"/>
                <a:ea typeface="Arial" charset="0"/>
                <a:cs typeface="Times New Roman" pitchFamily="18" charset="0"/>
              </a:rPr>
              <a:t>Poznańskie Centrum Świadczeń, ul. Wszystkich Świętych 1, 61-843 Poznań</a:t>
            </a:r>
            <a:endParaRPr lang="pl-PL" altLang="ko-KR" sz="900" dirty="0">
              <a:latin typeface="Arial" charset="0"/>
              <a:ea typeface="Arial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ko-KR" sz="800" b="1" dirty="0">
                <a:latin typeface="Times New Roman" pitchFamily="18" charset="0"/>
                <a:ea typeface="Arial" charset="0"/>
                <a:cs typeface="Times New Roman" pitchFamily="18" charset="0"/>
              </a:rPr>
              <a:t>tel. +48 61 878 58 99 | fax +48 61 878 48 11| swiadczenia@pcs-poznan.pl | www.pcs-poznan.pl</a:t>
            </a:r>
            <a:endParaRPr lang="en-US" altLang="ko-KR" sz="1800" dirty="0">
              <a:latin typeface="Arial" charset="0"/>
              <a:ea typeface="Arial" charset="0"/>
              <a:cs typeface="Times New Roman" pitchFamily="18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827584" y="2204864"/>
            <a:ext cx="74888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Blip>
                <a:blip r:embed="rId5"/>
              </a:buBlip>
            </a:pPr>
            <a:r>
              <a:rPr lang="pl-PL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Tytuł prawny do lokalu</a:t>
            </a:r>
          </a:p>
          <a:p>
            <a:endParaRPr lang="pl-PL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57200" indent="-457200">
              <a:buBlip>
                <a:blip r:embed="rId5"/>
              </a:buBlip>
            </a:pPr>
            <a:r>
              <a:rPr lang="pl-PL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Kryterium metrażowe </a:t>
            </a:r>
          </a:p>
          <a:p>
            <a:endParaRPr lang="pl-PL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57200" indent="-457200">
              <a:buBlip>
                <a:blip r:embed="rId5"/>
              </a:buBlip>
            </a:pPr>
            <a:r>
              <a:rPr lang="pl-PL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Kryterium dochodowe </a:t>
            </a:r>
          </a:p>
        </p:txBody>
      </p:sp>
    </p:spTree>
    <p:extLst>
      <p:ext uri="{BB962C8B-B14F-4D97-AF65-F5344CB8AC3E}">
        <p14:creationId xmlns:p14="http://schemas.microsoft.com/office/powerpoint/2010/main" val="37448508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323528" y="731520"/>
            <a:ext cx="8496944" cy="11160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2200" b="1" dirty="0">
              <a:solidFill>
                <a:schemeClr val="accent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200" b="1" dirty="0">
                <a:solidFill>
                  <a:schemeClr val="accent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Dodatek mieszkaniowy – kryterium tytułu prawnego do lokalu:</a:t>
            </a:r>
          </a:p>
        </p:txBody>
      </p:sp>
      <p:pic>
        <p:nvPicPr>
          <p:cNvPr id="4" name="Picture 2" descr="PCS logo_CMY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9525"/>
            <a:ext cx="225742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ozn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21388"/>
            <a:ext cx="1041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3087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ko-KR" sz="800" b="1" dirty="0">
                <a:latin typeface="Times New Roman" pitchFamily="18" charset="0"/>
                <a:ea typeface="Arial" charset="0"/>
                <a:cs typeface="Times New Roman" pitchFamily="18" charset="0"/>
              </a:rPr>
              <a:t>Poznańskie Centrum Świadczeń, ul. Wszystkich Świętych 1, 61-843 Poznań</a:t>
            </a:r>
            <a:endParaRPr lang="pl-PL" altLang="ko-KR" sz="900" dirty="0">
              <a:latin typeface="Arial" charset="0"/>
              <a:ea typeface="Arial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ko-KR" sz="800" b="1" dirty="0">
                <a:latin typeface="Times New Roman" pitchFamily="18" charset="0"/>
                <a:ea typeface="Arial" charset="0"/>
                <a:cs typeface="Times New Roman" pitchFamily="18" charset="0"/>
              </a:rPr>
              <a:t>tel. +48 61 878 58 99 | fax +48 61 878 48 11| swiadczenia@pcs-poznan.pl | www.pcs-poznan.pl</a:t>
            </a:r>
            <a:endParaRPr lang="en-US" altLang="ko-KR" sz="1800" dirty="0">
              <a:latin typeface="Arial" charset="0"/>
              <a:ea typeface="Arial" charset="0"/>
              <a:cs typeface="Times New Roman" pitchFamily="18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323528" y="1757822"/>
            <a:ext cx="82809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Dodatek mieszkaniowy przysługuje:</a:t>
            </a:r>
          </a:p>
          <a:p>
            <a:endParaRPr lang="pl-PL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 algn="just">
              <a:buBlip>
                <a:blip r:embed="rId5"/>
              </a:buBlip>
            </a:pPr>
            <a:r>
              <a:rPr lang="pl-PL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najemcom oraz podnajemcom lokali mieszkalnych, </a:t>
            </a:r>
          </a:p>
          <a:p>
            <a:pPr marL="342900" indent="-342900" algn="just">
              <a:buBlip>
                <a:blip r:embed="rId5"/>
              </a:buBlip>
            </a:pPr>
            <a:r>
              <a:rPr lang="pl-PL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osobom mieszkającym w lokalach mieszkalnych, do których przysługuje im spółdzielcze prawo do lokalu mieszkalnego, </a:t>
            </a:r>
          </a:p>
          <a:p>
            <a:pPr marL="342900" indent="-342900" algn="just">
              <a:buBlip>
                <a:blip r:embed="rId5"/>
              </a:buBlip>
            </a:pPr>
            <a:r>
              <a:rPr lang="pl-PL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osobom mieszkającym w lokalach mieszkalnych znajdujących się </a:t>
            </a:r>
            <a:br>
              <a:rPr lang="pl-PL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 budynkach   stanowiących ich własność  i właścicielom samodzielnych lokali mieszkalnych, </a:t>
            </a:r>
          </a:p>
          <a:p>
            <a:pPr marL="342900" indent="-342900" algn="just">
              <a:buBlip>
                <a:blip r:embed="rId5"/>
              </a:buBlip>
            </a:pPr>
            <a:r>
              <a:rPr lang="pl-PL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innym osobom posiadającym tytuł prawny do lokalu mieszkalnego </a:t>
            </a:r>
            <a:br>
              <a:rPr lang="pl-PL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 ponoszącym wydatki związane z jego zajmowaniem, </a:t>
            </a:r>
          </a:p>
          <a:p>
            <a:pPr marL="342900" indent="-342900" algn="just">
              <a:buBlip>
                <a:blip r:embed="rId5"/>
              </a:buBlip>
            </a:pPr>
            <a:r>
              <a:rPr lang="pl-PL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osobom zajmującym lokal bez tytułu prawnego oczekującym na przysługujący im lokal zamienny albo socjalny.                                        </a:t>
            </a:r>
          </a:p>
          <a:p>
            <a:pPr algn="ctr"/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97408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323528" y="731520"/>
            <a:ext cx="8496944" cy="8972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200" b="1" dirty="0">
                <a:solidFill>
                  <a:schemeClr val="accent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Dodatek mieszkaniowy – kryterium metrażowe: </a:t>
            </a:r>
          </a:p>
        </p:txBody>
      </p:sp>
      <p:pic>
        <p:nvPicPr>
          <p:cNvPr id="4" name="Picture 2" descr="PCS logo_CMY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9525"/>
            <a:ext cx="225742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ozn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21388"/>
            <a:ext cx="1041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3087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ko-KR" sz="800" b="1" dirty="0">
                <a:latin typeface="Times New Roman" pitchFamily="18" charset="0"/>
                <a:ea typeface="Arial" charset="0"/>
                <a:cs typeface="Times New Roman" pitchFamily="18" charset="0"/>
              </a:rPr>
              <a:t>Poznańskie Centrum Świadczeń, ul. Wszystkich Świętych 1, 61-843 Poznań</a:t>
            </a:r>
            <a:endParaRPr lang="pl-PL" altLang="ko-KR" sz="900" dirty="0">
              <a:latin typeface="Arial" charset="0"/>
              <a:ea typeface="Arial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ko-KR" sz="800" b="1" dirty="0">
                <a:latin typeface="Times New Roman" pitchFamily="18" charset="0"/>
                <a:ea typeface="Arial" charset="0"/>
                <a:cs typeface="Times New Roman" pitchFamily="18" charset="0"/>
              </a:rPr>
              <a:t>tel. +48 61 878 58 99 | fax +48 61 878 48 11| swiadczenia@pcs-poznan.pl | www.pcs-poznan.pl</a:t>
            </a:r>
            <a:endParaRPr lang="en-US" altLang="ko-KR" sz="1800" dirty="0">
              <a:latin typeface="Arial" charset="0"/>
              <a:ea typeface="Arial" charset="0"/>
              <a:cs typeface="Times New Roman" pitchFamily="18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67544" y="1628800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Normatywna powierzchnia użytkowa lokalu mieszkalnego lub budynku mieszkalnego, w którym znajduje się tylko jeden lokal mieszkalny (dom jednorodzinny), w przeliczeniu na liczbę członków gospodarstwa domowego nie może przekraczać:</a:t>
            </a:r>
          </a:p>
          <a:p>
            <a:pPr algn="just">
              <a:buFont typeface="+mj-lt"/>
              <a:buAutoNum type="arabicPeriod"/>
            </a:pPr>
            <a:r>
              <a:rPr lang="pl-PL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35 m</a:t>
            </a:r>
            <a:r>
              <a:rPr lang="pl-PL" baseline="30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  <a:r>
              <a:rPr lang="pl-PL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- dla 1 osoby</a:t>
            </a:r>
          </a:p>
          <a:p>
            <a:pPr algn="just">
              <a:buFont typeface="+mj-lt"/>
              <a:buAutoNum type="arabicPeriod"/>
            </a:pPr>
            <a:r>
              <a:rPr lang="pl-PL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40 m</a:t>
            </a:r>
            <a:r>
              <a:rPr lang="pl-PL" baseline="30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  <a:r>
              <a:rPr lang="pl-PL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- dla 2 osób</a:t>
            </a:r>
          </a:p>
          <a:p>
            <a:pPr algn="just">
              <a:buFont typeface="+mj-lt"/>
              <a:buAutoNum type="arabicPeriod"/>
            </a:pPr>
            <a:r>
              <a:rPr lang="pl-PL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45 m</a:t>
            </a:r>
            <a:r>
              <a:rPr lang="pl-PL" baseline="30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  <a:r>
              <a:rPr lang="pl-PL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- dla 3 osób</a:t>
            </a:r>
          </a:p>
          <a:p>
            <a:pPr algn="just">
              <a:buFont typeface="+mj-lt"/>
              <a:buAutoNum type="arabicPeriod"/>
            </a:pPr>
            <a:r>
              <a:rPr lang="pl-PL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55 m</a:t>
            </a:r>
            <a:r>
              <a:rPr lang="pl-PL" baseline="30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  <a:r>
              <a:rPr lang="pl-PL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- dla 4 osób</a:t>
            </a:r>
          </a:p>
          <a:p>
            <a:pPr algn="just">
              <a:buFont typeface="+mj-lt"/>
              <a:buAutoNum type="arabicPeriod"/>
            </a:pPr>
            <a:r>
              <a:rPr lang="pl-PL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65 m</a:t>
            </a:r>
            <a:r>
              <a:rPr lang="pl-PL" baseline="30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  <a:r>
              <a:rPr lang="pl-PL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- dla 5 osób</a:t>
            </a:r>
          </a:p>
          <a:p>
            <a:pPr algn="just">
              <a:buFont typeface="+mj-lt"/>
              <a:buAutoNum type="arabicPeriod"/>
            </a:pPr>
            <a:r>
              <a:rPr lang="pl-PL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70 m</a:t>
            </a:r>
            <a:r>
              <a:rPr lang="pl-PL" baseline="30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  <a:r>
              <a:rPr lang="pl-PL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- dla 6 osób, a w razie zamieszkiwania w lokalu mieszkalnym większej liczby osób dla każdej kolejnej osoby zwiększa się  normatywną powierzchnię tego lokalu o 5 m</a:t>
            </a:r>
            <a:r>
              <a:rPr lang="pl-PL" baseline="30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  <a:r>
              <a:rPr lang="pl-PL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pl-PL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Możliwe jest przekroczenie powierzchni o 30%</a:t>
            </a:r>
          </a:p>
          <a:p>
            <a:pPr algn="just"/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37796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323528" y="731520"/>
            <a:ext cx="8496944" cy="8972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200" b="1" dirty="0">
                <a:solidFill>
                  <a:schemeClr val="accent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Dodatek mieszkaniowy – kryterium dochodowe:   </a:t>
            </a:r>
          </a:p>
        </p:txBody>
      </p:sp>
      <p:pic>
        <p:nvPicPr>
          <p:cNvPr id="4" name="Picture 2" descr="PCS logo_CMY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5" y="0"/>
            <a:ext cx="225742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ozn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21388"/>
            <a:ext cx="1041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3087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ko-KR" sz="800" b="1" dirty="0">
                <a:latin typeface="Times New Roman" pitchFamily="18" charset="0"/>
                <a:ea typeface="Arial" charset="0"/>
                <a:cs typeface="Times New Roman" pitchFamily="18" charset="0"/>
              </a:rPr>
              <a:t>Poznańskie Centrum Świadczeń, ul. Wszystkich Świętych 1, 61-843 Poznań</a:t>
            </a:r>
            <a:endParaRPr lang="pl-PL" altLang="ko-KR" sz="900" dirty="0">
              <a:latin typeface="Arial" charset="0"/>
              <a:ea typeface="Arial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ko-KR" sz="800" b="1" dirty="0">
                <a:latin typeface="Times New Roman" pitchFamily="18" charset="0"/>
                <a:ea typeface="Arial" charset="0"/>
                <a:cs typeface="Times New Roman" pitchFamily="18" charset="0"/>
              </a:rPr>
              <a:t>tel. +48 61 878 58 99 | fax +48 61 878 48 11| swiadczenia@pcs-poznan.pl | www.pcs-poznan.pl</a:t>
            </a:r>
            <a:endParaRPr lang="en-US" altLang="ko-KR" sz="1800" dirty="0">
              <a:latin typeface="Arial" charset="0"/>
              <a:ea typeface="Arial" charset="0"/>
              <a:cs typeface="Times New Roman" pitchFamily="18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395536" y="1844824"/>
            <a:ext cx="828092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Arial "/>
              </a:rPr>
              <a:t>Kryterium, które obowiązuje </a:t>
            </a:r>
            <a:r>
              <a:rPr lang="pl-PL" u="sng" dirty="0">
                <a:latin typeface="Arial "/>
              </a:rPr>
              <a:t>od 1 lipca 2021 r.</a:t>
            </a:r>
            <a:r>
              <a:rPr lang="pl-PL" dirty="0">
                <a:latin typeface="Arial "/>
              </a:rPr>
              <a:t> to kwota przeciętnego wynagrodzenie w gospodarce narodowej ogłaszana przez prezesa GUS </a:t>
            </a:r>
          </a:p>
          <a:p>
            <a:r>
              <a:rPr lang="pl-PL" b="1" dirty="0">
                <a:latin typeface="Arial "/>
              </a:rPr>
              <a:t>tj. 5 167,47 zł</a:t>
            </a:r>
          </a:p>
          <a:p>
            <a:endParaRPr lang="pl-PL" b="1" dirty="0">
              <a:latin typeface="Arial 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 "/>
                <a:ea typeface="Tahoma" panose="020B0604030504040204" pitchFamily="34" charset="0"/>
                <a:cs typeface="Arial" panose="020B0604020202020204" pitchFamily="34" charset="0"/>
              </a:rPr>
              <a:t>Od 1 lipca 2021 r. – średni miesięczny dochód przypadający na jednego członka gospodarstwa domowego wnioskodawcy, w okresie 3 miesięcy poprzedzających datę złożenia wniosku nie powinien przekroczyć:</a:t>
            </a:r>
          </a:p>
          <a:p>
            <a:endParaRPr lang="pl-PL" dirty="0">
              <a:latin typeface="Arial 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 "/>
                <a:ea typeface="Tahoma" panose="020B0604030504040204" pitchFamily="34" charset="0"/>
                <a:cs typeface="Arial" panose="020B0604020202020204" pitchFamily="34" charset="0"/>
              </a:rPr>
              <a:t>• 30% w gosp. jednoosobowym – 2.066,99 zł</a:t>
            </a:r>
          </a:p>
          <a:p>
            <a:endParaRPr lang="pl-PL" dirty="0">
              <a:latin typeface="Arial 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 "/>
                <a:ea typeface="Tahoma" panose="020B0604030504040204" pitchFamily="34" charset="0"/>
                <a:cs typeface="Arial" panose="020B0604020202020204" pitchFamily="34" charset="0"/>
              </a:rPr>
              <a:t>• 40% w gosp. wieloosobowym – 1.550,24 zł</a:t>
            </a:r>
          </a:p>
          <a:p>
            <a:endParaRPr lang="pl-PL" dirty="0">
              <a:latin typeface="Arial 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 "/>
                <a:ea typeface="Tahoma" panose="020B0604030504040204" pitchFamily="34" charset="0"/>
                <a:cs typeface="Arial" panose="020B0604020202020204" pitchFamily="34" charset="0"/>
              </a:rPr>
              <a:t>przeciętnego wynagrodzenia w gospodarce narodowej obowiązującego w dniu złożenia wniosku.</a:t>
            </a:r>
          </a:p>
          <a:p>
            <a:endParaRPr lang="pl-PL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8853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3F38E1-4492-4E60-BEF1-329001D62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200" b="1" dirty="0">
                <a:solidFill>
                  <a:schemeClr val="accent1"/>
                </a:solidFill>
                <a:latin typeface="Arial "/>
                <a:ea typeface="Tahoma" panose="020B0604030504040204" pitchFamily="34" charset="0"/>
                <a:cs typeface="Tahoma" panose="020B0604030504040204" pitchFamily="34" charset="0"/>
              </a:rPr>
              <a:t>Dodatek energetyczny:     </a:t>
            </a:r>
            <a:br>
              <a:rPr lang="pl-PL" sz="36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08DCC99-E696-4A31-ACCE-1A085ABF2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8760"/>
            <a:ext cx="7886700" cy="518457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l-PL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Zryczałtowany dodatek energetyczny jest formą pomocy przeznaczoną dla osób otrzymujących dodatek mieszkaniowy mającą na celu częściową rekompensatę kosztów zakupu energii elektrycznej.</a:t>
            </a:r>
          </a:p>
          <a:p>
            <a:pPr marL="0" indent="0" algn="just">
              <a:buNone/>
            </a:pPr>
            <a:endParaRPr lang="pl-PL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Aby otrzymać dodatek energetyczny należy:</a:t>
            </a:r>
          </a:p>
          <a:p>
            <a:pPr algn="just"/>
            <a:r>
              <a:rPr lang="pl-PL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posiadać ustalone prawo do dodatku mieszkaniowego;</a:t>
            </a:r>
          </a:p>
          <a:p>
            <a:pPr algn="just"/>
            <a:r>
              <a:rPr lang="pl-PL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złożyć wniosek o dodatek energetyczny z załączoną umową kompleksową lub umową sprzedaży energii elektrycznej, której stroną jest osoba pobierająca dodatek mieszkaniowy;</a:t>
            </a:r>
          </a:p>
          <a:p>
            <a:pPr algn="just"/>
            <a:r>
              <a:rPr lang="pl-PL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zamieszkiwać w miejscu dostarczania energii elektrycznej.</a:t>
            </a:r>
          </a:p>
          <a:p>
            <a:pPr marL="0" indent="0" algn="just">
              <a:buNone/>
            </a:pPr>
            <a:endParaRPr lang="pl-PL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Wysokość zryczałtowanego dodatku energetycznego w okresie </a:t>
            </a:r>
            <a:r>
              <a:rPr lang="pl-PL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od 1 maja 2021 r. do 30 kwietnia 2022 r. wynosi:</a:t>
            </a:r>
            <a:endParaRPr lang="pl-PL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 algn="just">
              <a:buBlip>
                <a:blip r:embed="rId2"/>
              </a:buBlip>
            </a:pPr>
            <a:r>
              <a:rPr lang="pl-PL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dla gospodarstwa domowego prowadzonego przez osobę samotną: </a:t>
            </a:r>
            <a:r>
              <a:rPr lang="pl-PL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12,09 zł</a:t>
            </a:r>
            <a:r>
              <a:rPr lang="pl-PL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miesięcznie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pl-PL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dla gospodarstwa domowego składającego się z 2 do 4 osób: </a:t>
            </a:r>
            <a:r>
              <a:rPr lang="pl-PL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16,79 zł </a:t>
            </a:r>
            <a:r>
              <a:rPr lang="pl-PL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miesięcznie 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pl-PL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dla gospodarstwa domowego składającego się z co najmniej 5 osób: </a:t>
            </a:r>
            <a:r>
              <a:rPr lang="pl-PL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20,15 zł</a:t>
            </a:r>
            <a:r>
              <a:rPr lang="pl-PL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miesięcznie</a:t>
            </a:r>
          </a:p>
          <a:p>
            <a:endParaRPr lang="pl-PL" dirty="0"/>
          </a:p>
        </p:txBody>
      </p:sp>
      <p:pic>
        <p:nvPicPr>
          <p:cNvPr id="4" name="Picture 2" descr="PCS logo_CMYK">
            <a:extLst>
              <a:ext uri="{FF2B5EF4-FFF2-40B4-BE49-F238E27FC236}">
                <a16:creationId xmlns:a16="http://schemas.microsoft.com/office/drawing/2014/main" id="{43EAF96D-1699-4075-87C2-11C57F5E2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5" y="0"/>
            <a:ext cx="225742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8783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323528" y="731520"/>
            <a:ext cx="8496944" cy="8972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200" b="1" dirty="0">
                <a:solidFill>
                  <a:schemeClr val="accent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Obniżka czynszu:   </a:t>
            </a:r>
          </a:p>
        </p:txBody>
      </p:sp>
      <p:pic>
        <p:nvPicPr>
          <p:cNvPr id="4" name="Picture 2" descr="PCS logo_CMY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9525"/>
            <a:ext cx="225742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ozn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21388"/>
            <a:ext cx="1041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3087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ko-KR" sz="800" b="1" dirty="0">
                <a:latin typeface="Times New Roman" pitchFamily="18" charset="0"/>
                <a:ea typeface="Arial" charset="0"/>
                <a:cs typeface="Times New Roman" pitchFamily="18" charset="0"/>
              </a:rPr>
              <a:t>Poznańskie Centrum Świadczeń, ul. Wszystkich Świętych 1, 61-843 Poznań</a:t>
            </a:r>
            <a:endParaRPr lang="pl-PL" altLang="ko-KR" sz="900" dirty="0">
              <a:latin typeface="Arial" charset="0"/>
              <a:ea typeface="Arial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ko-KR" sz="800" b="1" dirty="0">
                <a:latin typeface="Times New Roman" pitchFamily="18" charset="0"/>
                <a:ea typeface="Arial" charset="0"/>
                <a:cs typeface="Times New Roman" pitchFamily="18" charset="0"/>
              </a:rPr>
              <a:t>tel. +48 61 878 58 99 | fax +48 61 878 48 11| swiadczenia@pcs-poznan.pl | www.pcs-poznan.pl</a:t>
            </a:r>
            <a:endParaRPr lang="en-US" altLang="ko-KR" sz="1800" dirty="0">
              <a:latin typeface="Arial" charset="0"/>
              <a:ea typeface="Arial" charset="0"/>
              <a:cs typeface="Times New Roman" pitchFamily="18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67544" y="1804749"/>
            <a:ext cx="7776864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Obniżka przysługuje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najemcom lokali wchodzących w skład zasobu mieszkaniowego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Miasta Poznania, których średni miesięczny dochód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 przeliczeniu na członka gospodarstwa domowego w okresie trzech miesięcy poprzedzających datę złożenia wniosku nie przekracza 175% kwoty najniżej emerytury w gospodarstwie jednoosobowym (tj. 2.187,50 zł)  i 125% tej kwoty w gospodarstwie wieloosobowym (tj. 1.562.50 zł) obowiązującej w dniu złożenia wniosku oraz zajmują lokal nieprzekraczający odpowiedniej powierzchni. </a:t>
            </a:r>
          </a:p>
          <a:p>
            <a:pPr algn="just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Obniżki czynszu udziela się na okres 12 miesięcy, a jej wysokość uzależniona jest od wysokości osiągniętego dochodu.</a:t>
            </a:r>
          </a:p>
          <a:p>
            <a:pPr algn="just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endParaRPr lang="pl-PL" sz="2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1461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CS logo_CMY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9525"/>
            <a:ext cx="225742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ozn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21388"/>
            <a:ext cx="1041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3087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ko-KR" sz="800" b="1" dirty="0">
                <a:latin typeface="Times New Roman" pitchFamily="18" charset="0"/>
                <a:ea typeface="Arial" charset="0"/>
                <a:cs typeface="Times New Roman" pitchFamily="18" charset="0"/>
              </a:rPr>
              <a:t>Poznańskie Centrum Świadczeń, ul. Wszystkich Świętych 1, 61-843 Poznań</a:t>
            </a:r>
            <a:endParaRPr lang="pl-PL" altLang="ko-KR" sz="900" dirty="0">
              <a:latin typeface="Arial" charset="0"/>
              <a:ea typeface="Arial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ko-KR" sz="800" b="1" dirty="0">
                <a:latin typeface="Times New Roman" pitchFamily="18" charset="0"/>
                <a:ea typeface="Arial" charset="0"/>
                <a:cs typeface="Times New Roman" pitchFamily="18" charset="0"/>
              </a:rPr>
              <a:t>tel. +48 61 878 58 99 | fax +48 61 878 48 11| swiadczenia@pcs-poznan.pl | www.pcs-poznan.pl</a:t>
            </a:r>
            <a:endParaRPr lang="en-US" altLang="ko-KR" sz="1800" dirty="0">
              <a:latin typeface="Arial" charset="0"/>
              <a:ea typeface="Arial" charset="0"/>
              <a:cs typeface="Times New Roman" pitchFamily="18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287524" y="1038842"/>
            <a:ext cx="7992888" cy="85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pl-PL" altLang="pl-PL" sz="2200" b="1" dirty="0">
                <a:solidFill>
                  <a:schemeClr val="accent1"/>
                </a:solidFill>
                <a:latin typeface="Arial "/>
                <a:ea typeface="Tahoma" panose="020B0604030504040204" pitchFamily="34" charset="0"/>
                <a:cs typeface="Tahoma" panose="020B0604030504040204" pitchFamily="34" charset="0"/>
              </a:rPr>
              <a:t>Siedziba przy ul. Wszystkich Świętych 1</a:t>
            </a:r>
          </a:p>
          <a:p>
            <a:pPr algn="ctr">
              <a:lnSpc>
                <a:spcPct val="80000"/>
              </a:lnSpc>
            </a:pPr>
            <a:r>
              <a:rPr lang="pl-PL" sz="2000" b="1" dirty="0">
                <a:latin typeface="Arial" pitchFamily="34" charset="0"/>
                <a:cs typeface="Arial" pitchFamily="34" charset="0"/>
              </a:rPr>
              <a:t> </a:t>
            </a:r>
            <a:endParaRPr lang="pl-PL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pl-PL" sz="2000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C9C0ECE-FDB2-4CEE-9BED-9E23FCBC23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64" y="1628800"/>
            <a:ext cx="4344360" cy="2903984"/>
          </a:xfrm>
          <a:prstGeom prst="rect">
            <a:avLst/>
          </a:prstGeom>
        </p:spPr>
      </p:pic>
      <p:pic>
        <p:nvPicPr>
          <p:cNvPr id="8" name="Obraz 1">
            <a:extLst>
              <a:ext uri="{FF2B5EF4-FFF2-40B4-BE49-F238E27FC236}">
                <a16:creationId xmlns:a16="http://schemas.microsoft.com/office/drawing/2014/main" id="{11855B53-4787-4EF6-AA05-A05201D6A7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79618"/>
            <a:ext cx="4344360" cy="325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5100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323528" y="731520"/>
            <a:ext cx="8496944" cy="8972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200" b="1" dirty="0">
                <a:solidFill>
                  <a:schemeClr val="accent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Program Czyste Powietrze:    </a:t>
            </a:r>
          </a:p>
        </p:txBody>
      </p:sp>
      <p:pic>
        <p:nvPicPr>
          <p:cNvPr id="4" name="Picture 2" descr="PCS logo_CMY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9525"/>
            <a:ext cx="225742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ozn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21388"/>
            <a:ext cx="1041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3087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ko-KR" sz="800" b="1" dirty="0">
                <a:latin typeface="Times New Roman" pitchFamily="18" charset="0"/>
                <a:ea typeface="Arial" charset="0"/>
                <a:cs typeface="Times New Roman" pitchFamily="18" charset="0"/>
              </a:rPr>
              <a:t>Poznańskie Centrum Świadczeń, ul. Wszystkich Świętych 1, 61-843 Poznań</a:t>
            </a:r>
            <a:endParaRPr lang="pl-PL" altLang="ko-KR" sz="900" dirty="0">
              <a:latin typeface="Arial" charset="0"/>
              <a:ea typeface="Arial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ko-KR" sz="800" b="1" dirty="0">
                <a:latin typeface="Times New Roman" pitchFamily="18" charset="0"/>
                <a:ea typeface="Arial" charset="0"/>
                <a:cs typeface="Times New Roman" pitchFamily="18" charset="0"/>
              </a:rPr>
              <a:t>tel. +48 61 878 58 99 | fax +48 61 878 48 11| swiadczenia@pcs-poznan.pl | www.pcs-poznan.pl</a:t>
            </a:r>
            <a:endParaRPr lang="en-US" altLang="ko-KR" sz="1800" dirty="0">
              <a:latin typeface="Arial" charset="0"/>
              <a:ea typeface="Arial" charset="0"/>
              <a:cs typeface="Times New Roman" pitchFamily="18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67544" y="1804749"/>
            <a:ext cx="777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Od 1 października 2020 r. Poznańskie Centrum Świadczeń w ramach programu Czyste Powietrze, na wniosek mieszkańca Poznania, wydaje zaświadczenie o wysokości przeciętnego dochodu gospodarstwa domowego, które jest jednym z niezbędnych dokumentów jakie należy przedstawić składając wniosek o uzyskanie dotacji w Wojewódzkim Funduszu Ochrony Środowiska i Gospodarki Wodnej w Poznaniu na wymianę źródła ogrzewania. </a:t>
            </a:r>
          </a:p>
          <a:p>
            <a:pPr algn="just"/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15530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323528" y="428471"/>
            <a:ext cx="8496944" cy="120032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800" dirty="0">
                <a:latin typeface="Arial" pitchFamily="34" charset="0"/>
                <a:cs typeface="Arial" pitchFamily="34" charset="0"/>
              </a:rPr>
              <a:t>   </a:t>
            </a:r>
            <a:r>
              <a:rPr lang="pl-PL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4" name="Picture 2" descr="PCS logo_CMY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9525"/>
            <a:ext cx="225742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ozn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21388"/>
            <a:ext cx="1041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3087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ko-KR" sz="800" b="1" dirty="0">
                <a:latin typeface="Times New Roman" pitchFamily="18" charset="0"/>
                <a:ea typeface="Arial" charset="0"/>
                <a:cs typeface="Times New Roman" pitchFamily="18" charset="0"/>
              </a:rPr>
              <a:t>Poznańskie Centrum Świadczeń, ul. Wszystkich Świętych 1, 61-843 Poznań</a:t>
            </a:r>
            <a:endParaRPr lang="pl-PL" altLang="ko-KR" sz="900" dirty="0">
              <a:latin typeface="Arial" charset="0"/>
              <a:ea typeface="Arial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ko-KR" sz="800" b="1" dirty="0">
                <a:latin typeface="Times New Roman" pitchFamily="18" charset="0"/>
                <a:ea typeface="Arial" charset="0"/>
                <a:cs typeface="Times New Roman" pitchFamily="18" charset="0"/>
              </a:rPr>
              <a:t>tel. +48 61 878 58 99 | fax +48 61 878 48 11| swiadczenia@pcs-poznan.pl | www.pcs-poznan.pl</a:t>
            </a:r>
            <a:endParaRPr lang="en-US" altLang="ko-KR" sz="1800" dirty="0">
              <a:latin typeface="Arial" charset="0"/>
              <a:ea typeface="Arial" charset="0"/>
              <a:cs typeface="Times New Roman" pitchFamily="18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67544" y="1556792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 Same Side Corner Rectangle 10">
            <a:extLst>
              <a:ext uri="{FF2B5EF4-FFF2-40B4-BE49-F238E27FC236}">
                <a16:creationId xmlns:a16="http://schemas.microsoft.com/office/drawing/2014/main" id="{6FF1C490-59E9-490A-A0EA-DF68E8ED5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713" y="1233488"/>
            <a:ext cx="7694612" cy="5053012"/>
          </a:xfrm>
          <a:custGeom>
            <a:avLst/>
            <a:gdLst>
              <a:gd name="T0" fmla="*/ 7694612 w 7694612"/>
              <a:gd name="T1" fmla="*/ 123284 h 5575300"/>
              <a:gd name="T2" fmla="*/ 3847306 w 7694612"/>
              <a:gd name="T3" fmla="*/ 246568 h 5575300"/>
              <a:gd name="T4" fmla="*/ 0 w 7694612"/>
              <a:gd name="T5" fmla="*/ 123284 h 5575300"/>
              <a:gd name="T6" fmla="*/ 3847306 w 7694612"/>
              <a:gd name="T7" fmla="*/ 0 h 5575300"/>
              <a:gd name="T8" fmla="*/ 0 60000 65536"/>
              <a:gd name="T9" fmla="*/ 0 60000 65536"/>
              <a:gd name="T10" fmla="*/ 0 60000 65536"/>
              <a:gd name="T11" fmla="*/ 0 60000 65536"/>
              <a:gd name="T12" fmla="*/ 69286 w 7694612"/>
              <a:gd name="T13" fmla="*/ 69286 h 5575300"/>
              <a:gd name="T14" fmla="*/ 7625324 w 7694612"/>
              <a:gd name="T15" fmla="*/ 5575300 h 5575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94612" h="5575300">
                <a:moveTo>
                  <a:pt x="236560" y="0"/>
                </a:moveTo>
                <a:lnTo>
                  <a:pt x="7458052" y="0"/>
                </a:lnTo>
                <a:lnTo>
                  <a:pt x="7458051" y="0"/>
                </a:lnTo>
                <a:cubicBezTo>
                  <a:pt x="7588700" y="0"/>
                  <a:pt x="7694612" y="105911"/>
                  <a:pt x="7694612" y="236560"/>
                </a:cubicBezTo>
                <a:lnTo>
                  <a:pt x="7694612" y="5575300"/>
                </a:lnTo>
                <a:lnTo>
                  <a:pt x="0" y="5575300"/>
                </a:lnTo>
                <a:lnTo>
                  <a:pt x="0" y="236560"/>
                </a:lnTo>
                <a:cubicBezTo>
                  <a:pt x="0" y="105911"/>
                  <a:pt x="105911" y="0"/>
                  <a:pt x="236559" y="0"/>
                </a:cubicBezTo>
                <a:lnTo>
                  <a:pt x="23656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24000" tIns="46800" rIns="324000" anchor="ctr"/>
          <a:lstStyle/>
          <a:p>
            <a:endParaRPr lang="pl-PL"/>
          </a:p>
        </p:txBody>
      </p:sp>
      <p:sp>
        <p:nvSpPr>
          <p:cNvPr id="10" name="Round Same Side Corner Rectangle 10">
            <a:extLst>
              <a:ext uri="{FF2B5EF4-FFF2-40B4-BE49-F238E27FC236}">
                <a16:creationId xmlns:a16="http://schemas.microsoft.com/office/drawing/2014/main" id="{C586497F-0CA9-44AF-8718-6503B2D13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495300"/>
            <a:ext cx="6259190" cy="944076"/>
          </a:xfrm>
          <a:custGeom>
            <a:avLst/>
            <a:gdLst>
              <a:gd name="T0" fmla="*/ 274 w 7694612"/>
              <a:gd name="T1" fmla="*/ 0 h 5575300"/>
              <a:gd name="T2" fmla="*/ 137 w 7694612"/>
              <a:gd name="T3" fmla="*/ 0 h 5575300"/>
              <a:gd name="T4" fmla="*/ 0 w 7694612"/>
              <a:gd name="T5" fmla="*/ 0 h 5575300"/>
              <a:gd name="T6" fmla="*/ 137 w 7694612"/>
              <a:gd name="T7" fmla="*/ 0 h 5575300"/>
              <a:gd name="T8" fmla="*/ 0 60000 65536"/>
              <a:gd name="T9" fmla="*/ 0 60000 65536"/>
              <a:gd name="T10" fmla="*/ 0 60000 65536"/>
              <a:gd name="T11" fmla="*/ 0 60000 65536"/>
              <a:gd name="T12" fmla="*/ 69287 w 7694612"/>
              <a:gd name="T13" fmla="*/ 69287 h 5575300"/>
              <a:gd name="T14" fmla="*/ 7625321 w 7694612"/>
              <a:gd name="T15" fmla="*/ 5575300 h 5575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94612" h="5575300">
                <a:moveTo>
                  <a:pt x="236560" y="0"/>
                </a:moveTo>
                <a:lnTo>
                  <a:pt x="7458052" y="0"/>
                </a:lnTo>
                <a:lnTo>
                  <a:pt x="7458051" y="0"/>
                </a:lnTo>
                <a:cubicBezTo>
                  <a:pt x="7588700" y="0"/>
                  <a:pt x="7694612" y="105911"/>
                  <a:pt x="7694612" y="236560"/>
                </a:cubicBezTo>
                <a:lnTo>
                  <a:pt x="7694612" y="5575300"/>
                </a:lnTo>
                <a:lnTo>
                  <a:pt x="0" y="5575300"/>
                </a:lnTo>
                <a:lnTo>
                  <a:pt x="0" y="236560"/>
                </a:lnTo>
                <a:cubicBezTo>
                  <a:pt x="0" y="105911"/>
                  <a:pt x="105911" y="0"/>
                  <a:pt x="236559" y="0"/>
                </a:cubicBezTo>
                <a:lnTo>
                  <a:pt x="23656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24000" tIns="46800" rIns="3240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Karta Seniora – Poznańska Złota Karta:</a:t>
            </a:r>
            <a:endParaRPr lang="en-US" altLang="pl-PL" sz="2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rostokąt 1">
            <a:extLst>
              <a:ext uri="{FF2B5EF4-FFF2-40B4-BE49-F238E27FC236}">
                <a16:creationId xmlns:a16="http://schemas.microsoft.com/office/drawing/2014/main" id="{056DE3D1-C85D-45D0-ADEE-6CB0B88E9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420938"/>
            <a:ext cx="849788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altLang="pl-PL" sz="1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3" name="Prostokąt 1">
            <a:extLst>
              <a:ext uri="{FF2B5EF4-FFF2-40B4-BE49-F238E27FC236}">
                <a16:creationId xmlns:a16="http://schemas.microsoft.com/office/drawing/2014/main" id="{DCAB489A-8092-4B13-8986-8600EFCBF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636713"/>
            <a:ext cx="806514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l-PL" alt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Projekt adresowany jest do osób, które ukończyły 60. rok życia oraz wskazały, w składanych na podstawie przepisów ustawy o zasadach ewidencji i identyfikacji podatników i płatników, zgłoszeniach identyfikacyjnych jako miejsce zamieszkania podatnika - miasto Poznań.</a:t>
            </a:r>
          </a:p>
        </p:txBody>
      </p:sp>
      <p:sp>
        <p:nvSpPr>
          <p:cNvPr id="14" name="Prostokąt 2">
            <a:extLst>
              <a:ext uri="{FF2B5EF4-FFF2-40B4-BE49-F238E27FC236}">
                <a16:creationId xmlns:a16="http://schemas.microsoft.com/office/drawing/2014/main" id="{A57B3BB6-DD73-4977-9083-69FBD1E7A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3041650"/>
            <a:ext cx="8136904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Posiadanie Poznańskiej Złotej Karty:</a:t>
            </a:r>
            <a:endParaRPr lang="pl-PL" alt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buBlip>
                <a:blip r:embed="rId5"/>
              </a:buBlip>
            </a:pPr>
            <a:r>
              <a:rPr lang="pl-PL" altLang="pl-PL" sz="1800" dirty="0">
                <a:latin typeface="Arial" panose="020B0604020202020204" pitchFamily="34" charset="0"/>
                <a:cs typeface="Arial" panose="020B0604020202020204" pitchFamily="34" charset="0"/>
              </a:rPr>
              <a:t>ułatwia dostęp do różnego rodzaju dóbr, m.in. kultury, wypoczynku, sportu, rekreacji, turystyki, oświaty, a także do usług i towarów oferowanych przez instytucje i podmioty samorządowe oraz niesamorządowe, w tym przedsiębiorców;</a:t>
            </a:r>
          </a:p>
          <a:p>
            <a:pPr marL="285750" indent="-285750" algn="just">
              <a:spcBef>
                <a:spcPct val="0"/>
              </a:spcBef>
              <a:buBlip>
                <a:blip r:embed="rId5"/>
              </a:buBlip>
            </a:pPr>
            <a:r>
              <a:rPr lang="pl-PL" alt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pomaga zwiększyć udział seniorów w życiu miasta Poznania;</a:t>
            </a:r>
          </a:p>
          <a:p>
            <a:pPr marL="285750" indent="-285750" algn="just">
              <a:spcBef>
                <a:spcPct val="0"/>
              </a:spcBef>
              <a:buBlip>
                <a:blip r:embed="rId5"/>
              </a:buBlip>
            </a:pPr>
            <a:r>
              <a:rPr lang="pl-PL" alt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podnosi jakości życia seniorów w mieście Poznaniu;</a:t>
            </a:r>
          </a:p>
          <a:p>
            <a:pPr marL="285750" indent="-285750" algn="just">
              <a:spcBef>
                <a:spcPct val="0"/>
              </a:spcBef>
              <a:buBlip>
                <a:blip r:embed="rId5"/>
              </a:buBlip>
            </a:pPr>
            <a:r>
              <a:rPr lang="pl-PL" alt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potwierdza uprawnienia do ulg i zwolnień.</a:t>
            </a:r>
          </a:p>
          <a:p>
            <a:pPr algn="just">
              <a:spcBef>
                <a:spcPct val="0"/>
              </a:spcBef>
              <a:buNone/>
            </a:pPr>
            <a:endParaRPr lang="pl-PL" alt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202E5AD-CDF0-45A4-AF20-59B0A2551E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53" y="4816997"/>
            <a:ext cx="2364141" cy="179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5433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323528" y="731520"/>
            <a:ext cx="8496944" cy="8972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200" b="1" dirty="0">
                <a:solidFill>
                  <a:schemeClr val="accent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Wsparcie dla repatriantów – wypłata świadczenia</a:t>
            </a:r>
            <a:r>
              <a:rPr lang="pl-PL" sz="2000" b="1" dirty="0">
                <a:solidFill>
                  <a:schemeClr val="accent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</a:t>
            </a:r>
          </a:p>
        </p:txBody>
      </p:sp>
      <p:pic>
        <p:nvPicPr>
          <p:cNvPr id="4" name="Picture 2" descr="PCS logo_CMY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9525"/>
            <a:ext cx="225742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ozn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21388"/>
            <a:ext cx="1041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3087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ko-KR" sz="800" b="1" dirty="0">
                <a:latin typeface="Times New Roman" pitchFamily="18" charset="0"/>
                <a:ea typeface="Arial" charset="0"/>
                <a:cs typeface="Times New Roman" pitchFamily="18" charset="0"/>
              </a:rPr>
              <a:t>Poznańskie Centrum Świadczeń, ul. Wszystkich Świętych 1, 61-843 Poznań</a:t>
            </a:r>
            <a:endParaRPr lang="pl-PL" altLang="ko-KR" sz="900" dirty="0">
              <a:latin typeface="Arial" charset="0"/>
              <a:ea typeface="Arial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ko-KR" sz="800" b="1" dirty="0">
                <a:latin typeface="Times New Roman" pitchFamily="18" charset="0"/>
                <a:ea typeface="Arial" charset="0"/>
                <a:cs typeface="Times New Roman" pitchFamily="18" charset="0"/>
              </a:rPr>
              <a:t>tel. +48 61 878 58 99 | fax +48 61 878 48 11| swiadczenia@pcs-poznan.pl | www.pcs-poznan.pl</a:t>
            </a:r>
            <a:endParaRPr lang="en-US" altLang="ko-KR" sz="1800" dirty="0">
              <a:latin typeface="Arial" charset="0"/>
              <a:ea typeface="Arial" charset="0"/>
              <a:cs typeface="Times New Roman" pitchFamily="18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67544" y="1556792"/>
            <a:ext cx="83529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l-PL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Realizacja wypłaty świadczeń pieniężnych dla repatriantów i członków ich rodzin zapraszanych przez Miasto Poznań do osiedlania się w Poznaniu. </a:t>
            </a:r>
          </a:p>
          <a:p>
            <a:pPr algn="just"/>
            <a:endParaRPr lang="pl-PL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Wypłata świadczenia przeznaczana jest na koszty bieżącego utrzymania zaproszonej do osiedlenia się osoby i członków jej rodziny przez okres 24 miesięcy. </a:t>
            </a:r>
          </a:p>
          <a:p>
            <a:pPr algn="just"/>
            <a:endParaRPr lang="pl-PL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Przez pierwsze 12 miesięcy wypłacana jest kwota po 900,00 zł na każdego członka rodziny i przez kolejnych 12 miesięcy w wysokości 600,00 zł na każdego członka zaproszonej rodziny. Zgodnie z uchwałą umożliwia się osiedlenie w Poznaniu maksymalnie 5 rodzinom w ciągu roku kalendarzowego. </a:t>
            </a:r>
          </a:p>
          <a:p>
            <a:pPr algn="just"/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3759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323528" y="731520"/>
            <a:ext cx="8496944" cy="8972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200" b="1" dirty="0">
                <a:solidFill>
                  <a:schemeClr val="accent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Karta Polaka – wypłata świadczenia: </a:t>
            </a:r>
          </a:p>
        </p:txBody>
      </p:sp>
      <p:pic>
        <p:nvPicPr>
          <p:cNvPr id="4" name="Picture 2" descr="PCS logo_CMY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9525"/>
            <a:ext cx="225742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ozn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21388"/>
            <a:ext cx="1041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3087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ko-KR" sz="800" b="1" dirty="0">
                <a:latin typeface="Times New Roman" pitchFamily="18" charset="0"/>
                <a:ea typeface="Arial" charset="0"/>
                <a:cs typeface="Times New Roman" pitchFamily="18" charset="0"/>
              </a:rPr>
              <a:t>Poznańskie Centrum Świadczeń, ul. Wszystkich Świętych 1, 61-843 Poznań</a:t>
            </a:r>
            <a:endParaRPr lang="pl-PL" altLang="ko-KR" sz="900" dirty="0">
              <a:latin typeface="Arial" charset="0"/>
              <a:ea typeface="Arial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ko-KR" sz="800" b="1" dirty="0">
                <a:latin typeface="Times New Roman" pitchFamily="18" charset="0"/>
                <a:ea typeface="Arial" charset="0"/>
                <a:cs typeface="Times New Roman" pitchFamily="18" charset="0"/>
              </a:rPr>
              <a:t>tel. +48 61 878 58 99 | fax +48 61 878 48 11| swiadczenia@pcs-poznan.pl | www.pcs-poznan.pl</a:t>
            </a:r>
            <a:endParaRPr lang="en-US" altLang="ko-KR" sz="1800" dirty="0">
              <a:latin typeface="Arial" charset="0"/>
              <a:ea typeface="Arial" charset="0"/>
              <a:cs typeface="Times New Roman" pitchFamily="18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395536" y="1556792"/>
            <a:ext cx="8424936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Świadczenie pieniężne jest formą pomocy przeznaczoną na częściowe pokrycie kosztów zagospodarowania i bieżącego utrzymania na terenie  Rzeczypospolitej Polskiej </a:t>
            </a:r>
          </a:p>
          <a:p>
            <a:pPr algn="just"/>
            <a:endParaRPr lang="pl-PL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Wojewoda przyznaje świadczenie pieniężne na okres 9 miesięcy.</a:t>
            </a:r>
          </a:p>
          <a:p>
            <a:pPr algn="just"/>
            <a:endParaRPr lang="pl-PL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Świadczenie pieniężne wypłaca się w kwocie stanowiącej w okresie pierwszych 3 miesięcy – równowartość 50% minimalnego wynagrodzenia za pracę, obowiązującego w roku złożenia wniosku o przyznanie świadczenia pieniężnego- na wnioskodawcę i jego małżonka oraz równowartość 50% tej kwoty na każde małoletnie dziecko pozostające pod władzą rodzicielską wnioskodawcy lub jego małżonka w okresie od 4 do 9 miesiąca- odpowiednio 60% w/w kwot.</a:t>
            </a:r>
          </a:p>
          <a:p>
            <a:pPr algn="just"/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4313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1146281" y="588660"/>
            <a:ext cx="6400800" cy="34747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400" b="1" dirty="0"/>
              <a:t> </a:t>
            </a:r>
          </a:p>
          <a:p>
            <a:endParaRPr lang="pl-PL" sz="2400" b="1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Picture 2" descr="PCS logo_CMY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9525"/>
            <a:ext cx="225742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ozn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21388"/>
            <a:ext cx="1041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3087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ko-KR" sz="800" b="1" dirty="0">
                <a:latin typeface="Times New Roman" pitchFamily="18" charset="0"/>
                <a:ea typeface="Arial" charset="0"/>
                <a:cs typeface="Times New Roman" pitchFamily="18" charset="0"/>
              </a:rPr>
              <a:t>Poznańskie Centrum Świadczeń, ul. Wszystkich Świętych 1, 61-843 Poznań</a:t>
            </a:r>
            <a:endParaRPr lang="pl-PL" altLang="ko-KR" sz="900" dirty="0">
              <a:latin typeface="Arial" charset="0"/>
              <a:ea typeface="Arial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ko-KR" sz="800" b="1" dirty="0">
                <a:latin typeface="Times New Roman" pitchFamily="18" charset="0"/>
                <a:ea typeface="Arial" charset="0"/>
                <a:cs typeface="Times New Roman" pitchFamily="18" charset="0"/>
              </a:rPr>
              <a:t>tel. +48 61 878 58 99 | fax +48 61 878 48 11| swiadczenia@pcs-poznan.pl | www.pcs-poznan.pl</a:t>
            </a:r>
            <a:endParaRPr lang="en-US" altLang="ko-KR" sz="1800" dirty="0">
              <a:latin typeface="Arial" charset="0"/>
              <a:ea typeface="Arial" charset="0"/>
              <a:cs typeface="Times New Roman" pitchFamily="18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BF5B03B-DAC8-433C-BFAC-90D7C40CE866}"/>
              </a:ext>
            </a:extLst>
          </p:cNvPr>
          <p:cNvSpPr/>
          <p:nvPr/>
        </p:nvSpPr>
        <p:spPr>
          <a:xfrm>
            <a:off x="395536" y="1410156"/>
            <a:ext cx="8352928" cy="4477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pl-PL" altLang="pl-PL" sz="2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Poznań dla rodziny: 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endParaRPr lang="pl-PL" altLang="pl-PL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ct val="0"/>
              </a:spcBef>
              <a:buBlip>
                <a:blip r:embed="rId5"/>
              </a:buBlip>
            </a:pPr>
            <a: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  <a:t>Podwyższenie dodatku do zasiłku rodzinnego z tytułu wychowania dziecka w rodzinie wielodzietnej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endParaRPr lang="pl-PL" alt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ct val="0"/>
              </a:spcBef>
              <a:buBlip>
                <a:blip r:embed="rId5"/>
              </a:buBlip>
            </a:pPr>
            <a: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  <a:t>Poznańskie świadczenie na rzecz wieloraczków 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endParaRPr lang="pl-PL" alt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ct val="0"/>
              </a:spcBef>
              <a:buBlip>
                <a:blip r:embed="rId5"/>
              </a:buBlip>
            </a:pPr>
            <a: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  <a:t>Poznańskie świadczenie żłobkowe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endParaRPr lang="pl-PL" alt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ct val="0"/>
              </a:spcBef>
              <a:buBlip>
                <a:blip r:embed="rId5"/>
              </a:buBlip>
            </a:pPr>
            <a: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  <a:t>Karty dla rodzin 3+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endParaRPr lang="pl-PL" alt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ct val="0"/>
              </a:spcBef>
              <a:buBlip>
                <a:blip r:embed="rId5"/>
              </a:buBlip>
            </a:pPr>
            <a: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  <a:t>Wyprawka dla Gzubka</a:t>
            </a:r>
          </a:p>
          <a:p>
            <a:pPr>
              <a:lnSpc>
                <a:spcPct val="150000"/>
              </a:lnSpc>
              <a:defRPr/>
            </a:pPr>
            <a:endParaRPr lang="pl-PL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1493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1146281" y="588660"/>
            <a:ext cx="6400800" cy="34747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400" b="1" dirty="0"/>
              <a:t> </a:t>
            </a:r>
          </a:p>
          <a:p>
            <a:endParaRPr lang="pl-PL" sz="2400" b="1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Picture 2" descr="PCS logo_CMY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9525"/>
            <a:ext cx="225742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ozn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21388"/>
            <a:ext cx="1041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3087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ko-KR" sz="800" b="1" dirty="0">
                <a:latin typeface="Times New Roman" pitchFamily="18" charset="0"/>
                <a:ea typeface="Arial" charset="0"/>
                <a:cs typeface="Times New Roman" pitchFamily="18" charset="0"/>
              </a:rPr>
              <a:t>Poznańskie Centrum Świadczeń, ul. Wszystkich Świętych 1, 61-843 Poznań</a:t>
            </a:r>
            <a:endParaRPr lang="pl-PL" altLang="ko-KR" sz="900" dirty="0">
              <a:latin typeface="Arial" charset="0"/>
              <a:ea typeface="Arial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ko-KR" sz="800" b="1" dirty="0">
                <a:latin typeface="Times New Roman" pitchFamily="18" charset="0"/>
                <a:ea typeface="Arial" charset="0"/>
                <a:cs typeface="Times New Roman" pitchFamily="18" charset="0"/>
              </a:rPr>
              <a:t>tel. +48 61 878 58 99 | fax +48 61 878 48 11| swiadczenia@pcs-poznan.pl | www.pcs-poznan.pl</a:t>
            </a:r>
            <a:endParaRPr lang="en-US" altLang="ko-KR" sz="1800" dirty="0">
              <a:latin typeface="Arial" charset="0"/>
              <a:ea typeface="Arial" charset="0"/>
              <a:cs typeface="Times New Roman" pitchFamily="18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BF5B03B-DAC8-433C-BFAC-90D7C40CE866}"/>
              </a:ext>
            </a:extLst>
          </p:cNvPr>
          <p:cNvSpPr/>
          <p:nvPr/>
        </p:nvSpPr>
        <p:spPr>
          <a:xfrm>
            <a:off x="395536" y="1410156"/>
            <a:ext cx="8352928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pl-PL" altLang="pl-PL" sz="2200" b="1" dirty="0">
                <a:solidFill>
                  <a:schemeClr val="accent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Wyprawka dla </a:t>
            </a:r>
            <a:r>
              <a:rPr lang="pl-PL" altLang="pl-PL" sz="2200" b="1" dirty="0" err="1">
                <a:solidFill>
                  <a:schemeClr val="accent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Gzubka</a:t>
            </a:r>
            <a:r>
              <a:rPr lang="pl-PL" altLang="pl-PL" sz="2200" b="1" dirty="0">
                <a:solidFill>
                  <a:schemeClr val="accent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endParaRPr lang="pl-PL" altLang="pl-PL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Działając na podstawie Uchwały nr XV/245/VIII/2019 Rady Miasta Poznania z dnia 9 lipca 2019 r. w sprawie ustanowienia jednorazowego wsparcia rzeczowego "Wyprawka dla gzubka” Poznańskie Centrum Świadczeń od września 2019 r. przyjmuje wnioski oraz wydaje wyprawki w ramach ww. programu. </a:t>
            </a:r>
          </a:p>
          <a:p>
            <a:pPr algn="just"/>
            <a:endParaRPr lang="pl-PL" sz="2000" dirty="0"/>
          </a:p>
          <a:p>
            <a:pPr algn="just"/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endParaRPr lang="pl-PL" altLang="pl-PL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pl-PL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10B62BB-0A12-44D0-AD8D-4B90916B2E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16271"/>
            <a:ext cx="3817177" cy="254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201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1146281" y="588660"/>
            <a:ext cx="6400800" cy="34747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400" b="1" dirty="0"/>
              <a:t> </a:t>
            </a:r>
          </a:p>
          <a:p>
            <a:endParaRPr lang="pl-PL" sz="2400" b="1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Picture 2" descr="PCS logo_CMY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9525"/>
            <a:ext cx="225742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ozn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21388"/>
            <a:ext cx="1041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3087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ko-KR" sz="800" b="1" dirty="0">
                <a:latin typeface="Times New Roman" pitchFamily="18" charset="0"/>
                <a:ea typeface="Arial" charset="0"/>
                <a:cs typeface="Times New Roman" pitchFamily="18" charset="0"/>
              </a:rPr>
              <a:t>Poznańskie Centrum Świadczeń, ul. Wszystkich Świętych 1, 61-843 Poznań</a:t>
            </a:r>
            <a:endParaRPr lang="pl-PL" altLang="ko-KR" sz="900" dirty="0">
              <a:latin typeface="Arial" charset="0"/>
              <a:ea typeface="Arial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ko-KR" sz="800" b="1" dirty="0">
                <a:latin typeface="Times New Roman" pitchFamily="18" charset="0"/>
                <a:ea typeface="Arial" charset="0"/>
                <a:cs typeface="Times New Roman" pitchFamily="18" charset="0"/>
              </a:rPr>
              <a:t>tel. +48 61 878 58 99 | fax +48 61 878 48 11| swiadczenia@pcs-poznan.pl | www.pcs-poznan.pl</a:t>
            </a:r>
            <a:endParaRPr lang="en-US" altLang="ko-KR" sz="1800" dirty="0">
              <a:latin typeface="Arial" charset="0"/>
              <a:ea typeface="Arial" charset="0"/>
              <a:cs typeface="Times New Roman" pitchFamily="18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BF5B03B-DAC8-433C-BFAC-90D7C40CE866}"/>
              </a:ext>
            </a:extLst>
          </p:cNvPr>
          <p:cNvSpPr/>
          <p:nvPr/>
        </p:nvSpPr>
        <p:spPr>
          <a:xfrm>
            <a:off x="395536" y="1410156"/>
            <a:ext cx="8352928" cy="5889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pl-PL" altLang="pl-PL" sz="2200" b="1" dirty="0">
                <a:solidFill>
                  <a:schemeClr val="accent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Podwyższenie dodatku do zasiłku rodzinnego z tytułu wychowania dziecka w rodzinie wielodzietnej:</a:t>
            </a:r>
            <a:endParaRPr lang="pl-PL" altLang="pl-PL" sz="2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b="1" i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Uchwała Rady Miasta Poznania z dnia 26 września 2006 r. nr CIII/1198/IV/2006 w sprawie podniesienia kwoty dodatku do zasiłku rodzinnego. </a:t>
            </a:r>
            <a:endParaRPr lang="pl-PL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Ustawa z dnia 28 listopada 2003 r. o świadczeniach rodzinnych w art. 15 a umożliwia Radzie Gminy w drodze uchwały podniesienie kwot dodatków do zasiłku rodzinnego. Podwyższone kwoty dodatków finansowane są ze środków własnych gminy. </a:t>
            </a:r>
          </a:p>
          <a:p>
            <a:pPr algn="just"/>
            <a:r>
              <a:rPr lang="pl-PL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Rada Miasta Poznania na podstawie w/w delegacji postanowiła podwyższyć </a:t>
            </a:r>
            <a:br>
              <a:rPr lang="pl-PL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 100 zł dodatek do zasiłku rodzinnego z tytułu wychowania dziecka w rodzinie wielodzietnej. Ustawowo dodatek ten wypłacany jest na trzecie i kolejne dziecko uprawnione do otrzymywania zasiłku rodzinnego w kwocie 95 zł. </a:t>
            </a:r>
          </a:p>
          <a:p>
            <a:pPr algn="just"/>
            <a:r>
              <a:rPr lang="pl-PL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Zatem w Poznaniu rodzina wielodzietna może liczyć na wsparcie </a:t>
            </a:r>
            <a:br>
              <a:rPr lang="pl-PL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pl-PL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 wysokości 195 zł na każde uprawnione dziecko. </a:t>
            </a:r>
          </a:p>
          <a:p>
            <a:pPr algn="just"/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endParaRPr lang="pl-PL" altLang="pl-PL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pl-PL" altLang="pl-PL" b="1" dirty="0">
              <a:solidFill>
                <a:schemeClr val="accent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pl-PL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5262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1146281" y="588660"/>
            <a:ext cx="6400800" cy="34747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400" b="1" dirty="0"/>
              <a:t> </a:t>
            </a:r>
          </a:p>
          <a:p>
            <a:endParaRPr lang="pl-PL" sz="2400" b="1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Picture 2" descr="PCS logo_CMY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9525"/>
            <a:ext cx="225742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ozn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21388"/>
            <a:ext cx="1041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3087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ko-KR" sz="800" b="1" dirty="0">
                <a:latin typeface="Times New Roman" pitchFamily="18" charset="0"/>
                <a:ea typeface="Arial" charset="0"/>
                <a:cs typeface="Times New Roman" pitchFamily="18" charset="0"/>
              </a:rPr>
              <a:t>Poznańskie Centrum Świadczeń, ul. Wszystkich Świętych 1, 61-843 Poznań</a:t>
            </a:r>
            <a:endParaRPr lang="pl-PL" altLang="ko-KR" sz="900" dirty="0">
              <a:latin typeface="Arial" charset="0"/>
              <a:ea typeface="Arial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ko-KR" sz="800" b="1" dirty="0">
                <a:latin typeface="Times New Roman" pitchFamily="18" charset="0"/>
                <a:ea typeface="Arial" charset="0"/>
                <a:cs typeface="Times New Roman" pitchFamily="18" charset="0"/>
              </a:rPr>
              <a:t>tel. +48 61 878 58 99 | fax +48 61 878 48 11| swiadczenia@pcs-poznan.pl | www.pcs-poznan.pl</a:t>
            </a:r>
            <a:endParaRPr lang="en-US" altLang="ko-KR" sz="1800" dirty="0">
              <a:latin typeface="Arial" charset="0"/>
              <a:ea typeface="Arial" charset="0"/>
              <a:cs typeface="Times New Roman" pitchFamily="18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BF5B03B-DAC8-433C-BFAC-90D7C40CE866}"/>
              </a:ext>
            </a:extLst>
          </p:cNvPr>
          <p:cNvSpPr/>
          <p:nvPr/>
        </p:nvSpPr>
        <p:spPr>
          <a:xfrm>
            <a:off x="395536" y="1410156"/>
            <a:ext cx="8352928" cy="5566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pl-PL" altLang="pl-PL" sz="2200" b="1" dirty="0">
                <a:solidFill>
                  <a:schemeClr val="accent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Poznańskie świadczenie na rzecz wieloraczków: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endParaRPr lang="pl-PL" altLang="pl-PL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Celem przyznania świadczenia jest częściowe pokrycie wydatków związanych </a:t>
            </a:r>
            <a:br>
              <a:rPr lang="pl-PL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 opieką  nad  trojgiem lub więcej dziećmi urodzonymi podczas jednego porodu dla rodziców dzieci, którzy zamieszkują i opłacają podatki w Poznaniu. 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endParaRPr lang="pl-PL" alt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ct val="0"/>
              </a:spcBef>
              <a:buBlip>
                <a:blip r:embed="rId5">
                  <a:extLst/>
                </a:blip>
              </a:buBlip>
            </a:pPr>
            <a:r>
              <a:rPr lang="pl-PL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Świadczenie wypłacane jest do 24 roku życia dziecka. </a:t>
            </a:r>
          </a:p>
          <a:p>
            <a:pPr marL="342900" indent="-342900" algn="just">
              <a:lnSpc>
                <a:spcPct val="120000"/>
              </a:lnSpc>
              <a:spcBef>
                <a:spcPct val="0"/>
              </a:spcBef>
              <a:buBlip>
                <a:blip r:embed="rId5">
                  <a:extLst/>
                </a:blip>
              </a:buBlip>
            </a:pPr>
            <a:endParaRPr lang="pl-PL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ct val="0"/>
              </a:spcBef>
              <a:buBlip>
                <a:blip r:embed="rId5">
                  <a:extLst/>
                </a:blip>
              </a:buBlip>
            </a:pPr>
            <a:r>
              <a:rPr lang="pl-PL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Wysokość świadczenia wynosi </a:t>
            </a:r>
            <a:r>
              <a:rPr lang="pl-PL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1.000 zł </a:t>
            </a:r>
            <a:r>
              <a:rPr lang="pl-PL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rocznie na każde dziecko </a:t>
            </a:r>
            <a:br>
              <a:rPr lang="pl-PL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 wieloraczków, nad którymi sprawowana jest opieka.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endParaRPr lang="pl-PL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ct val="0"/>
              </a:spcBef>
              <a:buBlip>
                <a:blip r:embed="rId5">
                  <a:extLst/>
                </a:blip>
              </a:buBlip>
            </a:pPr>
            <a:endParaRPr lang="pl-PL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ct val="0"/>
              </a:spcBef>
              <a:buBlip>
                <a:blip r:embed="rId5">
                  <a:extLst/>
                </a:blip>
              </a:buBlip>
            </a:pPr>
            <a:endParaRPr lang="pl-PL" alt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endParaRPr lang="pl-PL" alt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150000"/>
              </a:lnSpc>
              <a:defRPr/>
            </a:pPr>
            <a:endParaRPr lang="pl-PL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4915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35656E-213A-4F83-843C-3D7270FC5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0412"/>
          </a:xfrm>
        </p:spPr>
        <p:txBody>
          <a:bodyPr>
            <a:normAutofit fontScale="90000"/>
          </a:bodyPr>
          <a:lstStyle/>
          <a:p>
            <a:r>
              <a:rPr lang="pl-PL" altLang="pl-PL" sz="2400" b="1" dirty="0">
                <a:solidFill>
                  <a:schemeClr val="accent1"/>
                </a:solidFill>
                <a:latin typeface="Arial "/>
                <a:ea typeface="Tahoma" panose="020B0604030504040204" pitchFamily="34" charset="0"/>
                <a:cs typeface="Tahoma" panose="020B0604030504040204" pitchFamily="34" charset="0"/>
              </a:rPr>
              <a:t>Poznańskie świadczenie żłobkowe:</a:t>
            </a:r>
            <a:br>
              <a:rPr lang="pl-PL" altLang="pl-PL" sz="36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850F756-646B-41CB-AEC4-225B3B222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0768"/>
            <a:ext cx="7886700" cy="4836195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20000"/>
              </a:lnSpc>
              <a:spcBef>
                <a:spcPct val="0"/>
              </a:spcBef>
              <a:buBlip>
                <a:blip r:embed="rId2">
                  <a:extLst/>
                </a:blip>
              </a:buBlip>
            </a:pPr>
            <a:r>
              <a:rPr lang="pl-PL" sz="1700" dirty="0">
                <a:latin typeface="Arial "/>
                <a:ea typeface="Tahoma" panose="020B0604030504040204" pitchFamily="34" charset="0"/>
                <a:cs typeface="Tahoma" panose="020B0604030504040204" pitchFamily="34" charset="0"/>
              </a:rPr>
              <a:t>Świadczenie to wsparcie finansowe dla rodziców, których dzieci kontynuują pobyt w żłobku, a placówka, do której uczęszczają, nie otrzymała dotacji </a:t>
            </a:r>
            <a:br>
              <a:rPr lang="pl-PL" sz="1700" dirty="0">
                <a:latin typeface="Arial 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700" dirty="0">
                <a:latin typeface="Arial "/>
                <a:ea typeface="Tahoma" panose="020B0604030504040204" pitchFamily="34" charset="0"/>
                <a:cs typeface="Tahoma" panose="020B0604030504040204" pitchFamily="34" charset="0"/>
              </a:rPr>
              <a:t>w drodze konkursu ofert ogłoszonego przez Prezydenta Miasta Poznania na wspieranie realizacji zadań Miasta Poznania w obszarze działalności na rzecz rodziny, macierzyństwa, rodzicielstwa, upowszechniania i ochrony praw dziecka - obecnie na rok 2021/2022.</a:t>
            </a: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None/>
            </a:pPr>
            <a:endParaRPr lang="pl-PL" sz="1700" dirty="0">
              <a:latin typeface="Arial 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ct val="0"/>
              </a:spcBef>
              <a:buBlip>
                <a:blip r:embed="rId2">
                  <a:extLst/>
                </a:blip>
              </a:buBlip>
            </a:pPr>
            <a:r>
              <a:rPr lang="pl-PL" sz="1700" dirty="0">
                <a:latin typeface="Arial "/>
                <a:ea typeface="Tahoma" panose="020B0604030504040204" pitchFamily="34" charset="0"/>
                <a:cs typeface="Tahoma" panose="020B0604030504040204" pitchFamily="34" charset="0"/>
              </a:rPr>
              <a:t>Wysokość poznańskiego świadczenia żłobkowego wynosi </a:t>
            </a:r>
            <a:r>
              <a:rPr lang="pl-PL" sz="1700" b="1" dirty="0">
                <a:latin typeface="Arial "/>
                <a:ea typeface="Tahoma" panose="020B0604030504040204" pitchFamily="34" charset="0"/>
                <a:cs typeface="Tahoma" panose="020B0604030504040204" pitchFamily="34" charset="0"/>
              </a:rPr>
              <a:t>600 zł </a:t>
            </a:r>
            <a:r>
              <a:rPr lang="pl-PL" sz="1700" dirty="0">
                <a:latin typeface="Arial "/>
                <a:ea typeface="Tahoma" panose="020B0604030504040204" pitchFamily="34" charset="0"/>
                <a:cs typeface="Tahoma" panose="020B0604030504040204" pitchFamily="34" charset="0"/>
              </a:rPr>
              <a:t>miesięcznie i kwota ta jest przekazywana bezpośrednio na konto podmiotu prowadzącego żłobek niepubliczny. Prawo do świadczenia ustalone jest </a:t>
            </a:r>
            <a:br>
              <a:rPr lang="pl-PL" sz="1700" dirty="0">
                <a:latin typeface="Arial 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700" dirty="0">
                <a:latin typeface="Arial "/>
                <a:ea typeface="Tahoma" panose="020B0604030504040204" pitchFamily="34" charset="0"/>
                <a:cs typeface="Tahoma" panose="020B0604030504040204" pitchFamily="34" charset="0"/>
              </a:rPr>
              <a:t>w formie decyzji administracyjnej.</a:t>
            </a: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None/>
            </a:pPr>
            <a:endParaRPr lang="pl-PL" sz="1700" dirty="0">
              <a:latin typeface="Arial 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ct val="0"/>
              </a:spcBef>
              <a:buBlip>
                <a:blip r:embed="rId2">
                  <a:extLst/>
                </a:blip>
              </a:buBlip>
            </a:pPr>
            <a:r>
              <a:rPr lang="pl-PL" sz="1700" dirty="0">
                <a:latin typeface="Arial "/>
                <a:ea typeface="Tahoma" panose="020B0604030504040204" pitchFamily="34" charset="0"/>
                <a:cs typeface="Tahoma" panose="020B0604030504040204" pitchFamily="34" charset="0"/>
              </a:rPr>
              <a:t>Celem świadczenia jest zapewnienie dzieciom, które uczęszczają do żłobka, możliwości kontynuowania pobytu w sytuacji, kiedy podmiot, który prowadzi ten żłobek, nie otrzymał dofinansowania w ramach konkursu ofert.</a:t>
            </a:r>
          </a:p>
          <a:p>
            <a:pPr algn="just"/>
            <a:endParaRPr lang="pl-PL" sz="1800" dirty="0">
              <a:latin typeface="Arial 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Picture 2" descr="PCS logo_CMYK">
            <a:extLst>
              <a:ext uri="{FF2B5EF4-FFF2-40B4-BE49-F238E27FC236}">
                <a16:creationId xmlns:a16="http://schemas.microsoft.com/office/drawing/2014/main" id="{8474B0AE-AC5A-44FC-9DA2-9AA10E209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9525"/>
            <a:ext cx="2292350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6779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1146281" y="588660"/>
            <a:ext cx="6400800" cy="34747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400" b="1" dirty="0"/>
              <a:t> </a:t>
            </a:r>
          </a:p>
          <a:p>
            <a:endParaRPr lang="pl-PL" sz="2400" b="1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Picture 2" descr="PCS logo_CMY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9525"/>
            <a:ext cx="225742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ozn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21388"/>
            <a:ext cx="1041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3087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ko-KR" sz="800" b="1" dirty="0">
                <a:latin typeface="Times New Roman" pitchFamily="18" charset="0"/>
                <a:ea typeface="Arial" charset="0"/>
                <a:cs typeface="Times New Roman" pitchFamily="18" charset="0"/>
              </a:rPr>
              <a:t>Poznańskie Centrum Świadczeń, ul. Wszystkich Świętych 1, 61-843 Poznań</a:t>
            </a:r>
            <a:endParaRPr lang="pl-PL" altLang="ko-KR" sz="900" dirty="0">
              <a:latin typeface="Arial" charset="0"/>
              <a:ea typeface="Arial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ko-KR" sz="800" b="1" dirty="0">
                <a:latin typeface="Times New Roman" pitchFamily="18" charset="0"/>
                <a:ea typeface="Arial" charset="0"/>
                <a:cs typeface="Times New Roman" pitchFamily="18" charset="0"/>
              </a:rPr>
              <a:t>tel. +48 61 878 58 99 | fax +48 61 878 48 11| swiadczenia@pcs-poznan.pl | www.pcs-poznan.pl</a:t>
            </a:r>
            <a:endParaRPr lang="en-US" altLang="ko-KR" sz="1800" dirty="0">
              <a:latin typeface="Arial" charset="0"/>
              <a:ea typeface="Arial" charset="0"/>
              <a:cs typeface="Times New Roman" pitchFamily="18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BF5B03B-DAC8-433C-BFAC-90D7C40CE866}"/>
              </a:ext>
            </a:extLst>
          </p:cNvPr>
          <p:cNvSpPr/>
          <p:nvPr/>
        </p:nvSpPr>
        <p:spPr>
          <a:xfrm>
            <a:off x="395536" y="1410156"/>
            <a:ext cx="8352928" cy="4809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pl-PL" altLang="pl-PL" sz="2200" b="1" dirty="0">
                <a:solidFill>
                  <a:schemeClr val="accent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Karta Dużej Rodziny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endParaRPr lang="pl-PL" altLang="pl-PL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Karta Dużej Rodziny </a:t>
            </a:r>
            <a:r>
              <a:rPr lang="pl-PL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(ogólnopolska i gminna) skierowana jest do rodzin  </a:t>
            </a:r>
            <a:r>
              <a:rPr lang="pl-PL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zamieszkałych</a:t>
            </a:r>
            <a:r>
              <a:rPr lang="pl-PL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 na terenie miasta Poznania, mających na utrzymaniu co najmniej troje dzieci w wieku do ukończenia 18 roku życia (w przypadku dziecka kontynuującego naukę do ukończenia 25 roku życia lub bez ograniczeń wiekowych w przypadku dziecka niepełnosprawnego legitymującego się orzeczeniem o umiarkowanym albo znacznym stopniu niepełnosprawności), niezależnie od sytuacji materialnej. Od 1 stycznia 2019 r. do posiadania Karty Dużej Rodziny są uprawnieni rodzice, którzy wychowywali co najmniej troje dzieci bez względu na obecny wiek tych dzieci. </a:t>
            </a:r>
          </a:p>
          <a:p>
            <a:pPr algn="just"/>
            <a:r>
              <a:rPr lang="pl-PL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 </a:t>
            </a:r>
            <a:r>
              <a:rPr lang="pl-PL" b="1" dirty="0">
                <a:solidFill>
                  <a:srgbClr val="FF0000"/>
                </a:solidFill>
              </a:rPr>
              <a:t> </a:t>
            </a:r>
            <a:endParaRPr lang="pl-PL" dirty="0">
              <a:solidFill>
                <a:srgbClr val="FF0000"/>
              </a:solidFill>
            </a:endParaRPr>
          </a:p>
          <a:p>
            <a:r>
              <a:rPr lang="pl-PL" b="1" dirty="0"/>
              <a:t> </a:t>
            </a:r>
            <a:endParaRPr lang="pl-PL" dirty="0"/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endParaRPr lang="pl-PL" alt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150000"/>
              </a:lnSpc>
              <a:defRPr/>
            </a:pPr>
            <a:endParaRPr lang="pl-PL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DD5DFB9A-D043-4F0C-A538-20B89156EC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762277"/>
            <a:ext cx="2880320" cy="175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60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CS logo_CMY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9525"/>
            <a:ext cx="225742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ozn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21388"/>
            <a:ext cx="1041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3087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ko-KR" sz="800" b="1" dirty="0">
                <a:latin typeface="Times New Roman" pitchFamily="18" charset="0"/>
                <a:ea typeface="Arial" charset="0"/>
                <a:cs typeface="Times New Roman" pitchFamily="18" charset="0"/>
              </a:rPr>
              <a:t>Poznańskie Centrum Świadczeń, ul. Wszystkich Świętych 1, 61-843 Poznań</a:t>
            </a:r>
            <a:endParaRPr lang="pl-PL" altLang="ko-KR" sz="900" dirty="0">
              <a:latin typeface="Arial" charset="0"/>
              <a:ea typeface="Arial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ko-KR" sz="800" b="1" dirty="0">
                <a:latin typeface="Times New Roman" pitchFamily="18" charset="0"/>
                <a:ea typeface="Arial" charset="0"/>
                <a:cs typeface="Times New Roman" pitchFamily="18" charset="0"/>
              </a:rPr>
              <a:t>tel. +48 61 878 58 99 | fax +48 61 878 48 11| swiadczenia@pcs-poznan.pl | www.pcs-poznan.pl</a:t>
            </a:r>
            <a:endParaRPr lang="en-US" altLang="ko-KR" sz="1800" dirty="0">
              <a:latin typeface="Arial" charset="0"/>
              <a:ea typeface="Arial" charset="0"/>
              <a:cs typeface="Times New Roman" pitchFamily="18" charset="0"/>
            </a:endParaRPr>
          </a:p>
        </p:txBody>
      </p:sp>
      <p:pic>
        <p:nvPicPr>
          <p:cNvPr id="13" name="Obraz 4">
            <a:extLst>
              <a:ext uri="{FF2B5EF4-FFF2-40B4-BE49-F238E27FC236}">
                <a16:creationId xmlns:a16="http://schemas.microsoft.com/office/drawing/2014/main" id="{C0849195-F2CA-47FE-BA99-CD13F70D58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21" y="1717049"/>
            <a:ext cx="5272153" cy="4160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az 9">
            <a:extLst>
              <a:ext uri="{FF2B5EF4-FFF2-40B4-BE49-F238E27FC236}">
                <a16:creationId xmlns:a16="http://schemas.microsoft.com/office/drawing/2014/main" id="{C8007888-F1E8-4223-9287-770FF1AD0D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799" y="1484784"/>
            <a:ext cx="3142673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1">
            <a:extLst>
              <a:ext uri="{FF2B5EF4-FFF2-40B4-BE49-F238E27FC236}">
                <a16:creationId xmlns:a16="http://schemas.microsoft.com/office/drawing/2014/main" id="{BF2B59DE-1D41-446D-9F1B-725ADB82AB3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212976"/>
            <a:ext cx="2491308" cy="33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8829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1146281" y="588660"/>
            <a:ext cx="6400800" cy="34747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400" b="1" dirty="0"/>
              <a:t> </a:t>
            </a:r>
          </a:p>
          <a:p>
            <a:endParaRPr lang="pl-PL" sz="2400" b="1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Picture 2" descr="PCS logo_CMY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9525"/>
            <a:ext cx="225742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ozn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21388"/>
            <a:ext cx="1041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3087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ko-KR" sz="800" b="1" dirty="0">
                <a:latin typeface="Times New Roman" pitchFamily="18" charset="0"/>
                <a:ea typeface="Arial" charset="0"/>
                <a:cs typeface="Times New Roman" pitchFamily="18" charset="0"/>
              </a:rPr>
              <a:t>Poznańskie Centrum Świadczeń, ul. Wszystkich Świętych 1, 61-843 Poznań</a:t>
            </a:r>
            <a:endParaRPr lang="pl-PL" altLang="ko-KR" sz="900" dirty="0">
              <a:latin typeface="Arial" charset="0"/>
              <a:ea typeface="Arial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ko-KR" sz="800" b="1" dirty="0">
                <a:latin typeface="Times New Roman" pitchFamily="18" charset="0"/>
                <a:ea typeface="Arial" charset="0"/>
                <a:cs typeface="Times New Roman" pitchFamily="18" charset="0"/>
              </a:rPr>
              <a:t>tel. +48 61 878 58 99 | fax +48 61 878 48 11| swiadczenia@pcs-poznan.pl | www.pcs-poznan.pl</a:t>
            </a:r>
            <a:endParaRPr lang="en-US" altLang="ko-KR" sz="1800" dirty="0">
              <a:latin typeface="Arial" charset="0"/>
              <a:ea typeface="Arial" charset="0"/>
              <a:cs typeface="Times New Roman" pitchFamily="18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BF5B03B-DAC8-433C-BFAC-90D7C40CE866}"/>
              </a:ext>
            </a:extLst>
          </p:cNvPr>
          <p:cNvSpPr/>
          <p:nvPr/>
        </p:nvSpPr>
        <p:spPr>
          <a:xfrm>
            <a:off x="395536" y="1410156"/>
            <a:ext cx="8352928" cy="4809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pl-PL" altLang="pl-PL" sz="2000" b="1" dirty="0">
                <a:solidFill>
                  <a:schemeClr val="accent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Karty dla rodzin 3+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endParaRPr lang="pl-PL" altLang="pl-PL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Wielkopolska Karta Rodziny </a:t>
            </a:r>
            <a:endParaRPr lang="pl-PL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Wielkopolska Karta Rodziny skierowana jest do rodzin </a:t>
            </a:r>
            <a:r>
              <a:rPr lang="pl-PL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zamieszkałych</a:t>
            </a:r>
            <a:r>
              <a:rPr lang="pl-PL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 na terenie Miasta Poznania, prowadzących wspólnie gospodarstwo domowe z </a:t>
            </a:r>
            <a:r>
              <a:rPr lang="pl-PL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minimum trojgiem dzieci</a:t>
            </a:r>
            <a:r>
              <a:rPr lang="pl-PL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 do ukończenia 18 roku życia (w przypadku dziecka kontynuującego naukę do ukończenia 25 roku życia lub w przypadku dziecka niepełnosprawnego legitymującego się orzeczeniem o stopniu niepełnosprawności bez ograniczeń wiekowych), </a:t>
            </a:r>
            <a:r>
              <a:rPr lang="pl-PL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niezależnie od sytuacji materialnej</a:t>
            </a:r>
            <a:r>
              <a:rPr lang="pl-PL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l-PL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endParaRPr lang="pl-PL" alt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150000"/>
              </a:lnSpc>
              <a:defRPr/>
            </a:pPr>
            <a:endParaRPr lang="pl-PL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195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16C806-9434-4657-8293-93B964B55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Dziękuję za uwagę!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17647C4-C63E-4540-ACD6-DDD6210B2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POZNAŃSKIE CENTRUM ŚWIADCZEŃ</a:t>
            </a:r>
          </a:p>
          <a:p>
            <a:pPr marL="0" indent="0">
              <a:buNone/>
            </a:pPr>
            <a:r>
              <a:rPr lang="pl-PL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ul. Wszystkich Świętych 1</a:t>
            </a:r>
          </a:p>
          <a:p>
            <a:pPr marL="0" indent="0">
              <a:buNone/>
            </a:pPr>
            <a:endParaRPr lang="pl-PL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Poniedziałek 7:30-16:00</a:t>
            </a:r>
            <a:br>
              <a:rPr lang="pl-PL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Wtorek 7:30-15:30</a:t>
            </a:r>
            <a:br>
              <a:rPr lang="pl-PL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Środa 7:30-15:30</a:t>
            </a:r>
            <a:br>
              <a:rPr lang="pl-PL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Czwartek 7:30-15:30</a:t>
            </a:r>
            <a:br>
              <a:rPr lang="pl-PL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Piątek 7:30-15:00</a:t>
            </a:r>
          </a:p>
          <a:p>
            <a:pPr marL="0" indent="0">
              <a:buNone/>
            </a:pPr>
            <a:r>
              <a:rPr lang="pl-PL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www.pcs.poznan.pl</a:t>
            </a:r>
          </a:p>
          <a:p>
            <a:pPr marL="0" indent="0">
              <a:buNone/>
            </a:pPr>
            <a:endParaRPr lang="pl-PL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PCS logo_CMYK">
            <a:extLst>
              <a:ext uri="{FF2B5EF4-FFF2-40B4-BE49-F238E27FC236}">
                <a16:creationId xmlns:a16="http://schemas.microsoft.com/office/drawing/2014/main" id="{73061432-D5DF-499D-B459-7868B13F8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9525"/>
            <a:ext cx="2292350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51AC1701-CE36-4DDB-8E7C-A9EF3313A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994" y="4797152"/>
            <a:ext cx="2857500" cy="154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404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CS logo_CMY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9525"/>
            <a:ext cx="225742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ozn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21388"/>
            <a:ext cx="1041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3087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ko-KR" sz="800" b="1" dirty="0">
                <a:latin typeface="Times New Roman" pitchFamily="18" charset="0"/>
                <a:ea typeface="Arial" charset="0"/>
                <a:cs typeface="Times New Roman" pitchFamily="18" charset="0"/>
              </a:rPr>
              <a:t>Poznańskie Centrum Świadczeń, ul. Wszystkich Świętych 1, 61-843 Poznań</a:t>
            </a:r>
            <a:endParaRPr lang="pl-PL" altLang="ko-KR" sz="900" dirty="0">
              <a:latin typeface="Arial" charset="0"/>
              <a:ea typeface="Arial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ko-KR" sz="800" b="1" dirty="0">
                <a:latin typeface="Times New Roman" pitchFamily="18" charset="0"/>
                <a:ea typeface="Arial" charset="0"/>
                <a:cs typeface="Times New Roman" pitchFamily="18" charset="0"/>
              </a:rPr>
              <a:t>tel. +48 61 878 58 99 | fax +48 61 878 48 11| swiadczenia@pcs-poznan.pl | www.pcs-poznan.pl</a:t>
            </a:r>
            <a:endParaRPr lang="en-US" altLang="ko-KR" sz="1800" dirty="0">
              <a:latin typeface="Arial" charset="0"/>
              <a:ea typeface="Arial" charset="0"/>
              <a:cs typeface="Times New Roman" pitchFamily="18" charset="0"/>
            </a:endParaRPr>
          </a:p>
        </p:txBody>
      </p:sp>
      <p:sp>
        <p:nvSpPr>
          <p:cNvPr id="21" name="Round Same Side Corner Rectangle 10">
            <a:extLst>
              <a:ext uri="{FF2B5EF4-FFF2-40B4-BE49-F238E27FC236}">
                <a16:creationId xmlns:a16="http://schemas.microsoft.com/office/drawing/2014/main" id="{ECFA94A0-5640-4642-A179-3E5005CB6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969" y="2132856"/>
            <a:ext cx="7694612" cy="4164755"/>
          </a:xfrm>
          <a:custGeom>
            <a:avLst/>
            <a:gdLst>
              <a:gd name="T0" fmla="*/ 7694612 w 7694612"/>
              <a:gd name="T1" fmla="*/ 123284 h 5575300"/>
              <a:gd name="T2" fmla="*/ 3847306 w 7694612"/>
              <a:gd name="T3" fmla="*/ 246568 h 5575300"/>
              <a:gd name="T4" fmla="*/ 0 w 7694612"/>
              <a:gd name="T5" fmla="*/ 123284 h 5575300"/>
              <a:gd name="T6" fmla="*/ 3847306 w 7694612"/>
              <a:gd name="T7" fmla="*/ 0 h 5575300"/>
              <a:gd name="T8" fmla="*/ 0 60000 65536"/>
              <a:gd name="T9" fmla="*/ 0 60000 65536"/>
              <a:gd name="T10" fmla="*/ 0 60000 65536"/>
              <a:gd name="T11" fmla="*/ 0 60000 65536"/>
              <a:gd name="T12" fmla="*/ 69286 w 7694612"/>
              <a:gd name="T13" fmla="*/ 69286 h 5575300"/>
              <a:gd name="T14" fmla="*/ 7625324 w 7694612"/>
              <a:gd name="T15" fmla="*/ 5575300 h 5575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94612" h="5575300">
                <a:moveTo>
                  <a:pt x="236560" y="0"/>
                </a:moveTo>
                <a:lnTo>
                  <a:pt x="7458052" y="0"/>
                </a:lnTo>
                <a:lnTo>
                  <a:pt x="7458051" y="0"/>
                </a:lnTo>
                <a:cubicBezTo>
                  <a:pt x="7588700" y="0"/>
                  <a:pt x="7694612" y="105911"/>
                  <a:pt x="7694612" y="236560"/>
                </a:cubicBezTo>
                <a:lnTo>
                  <a:pt x="7694612" y="5575300"/>
                </a:lnTo>
                <a:lnTo>
                  <a:pt x="0" y="5575300"/>
                </a:lnTo>
                <a:lnTo>
                  <a:pt x="0" y="236560"/>
                </a:lnTo>
                <a:cubicBezTo>
                  <a:pt x="0" y="105911"/>
                  <a:pt x="105911" y="0"/>
                  <a:pt x="236559" y="0"/>
                </a:cubicBezTo>
                <a:lnTo>
                  <a:pt x="23656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24000" tIns="46800" rIns="324000"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pl-PL"/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51FC5350-E5D6-4ED0-8754-F7EE7EC67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544" y="2432050"/>
            <a:ext cx="849788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lvl="1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altLang="pl-PL" sz="1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883B5BB-B207-48BF-9CD3-C55E58A4B0F4}"/>
              </a:ext>
            </a:extLst>
          </p:cNvPr>
          <p:cNvSpPr/>
          <p:nvPr/>
        </p:nvSpPr>
        <p:spPr>
          <a:xfrm>
            <a:off x="683418" y="1369334"/>
            <a:ext cx="8047037" cy="6183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pl-PL" altLang="pl-PL" sz="22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Działalność Poznańskiego Centrum Świadczeń 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pl-PL" altLang="pl-PL" sz="1400" b="1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pl-PL" altLang="pl-PL" dirty="0">
              <a:solidFill>
                <a:srgbClr val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pl-PL" altLang="pl-PL" b="1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Wsparcie rodziny:</a:t>
            </a:r>
          </a:p>
          <a:p>
            <a:pPr marL="342900" indent="-342900" algn="just">
              <a:lnSpc>
                <a:spcPct val="120000"/>
              </a:lnSpc>
              <a:spcBef>
                <a:spcPct val="0"/>
              </a:spcBef>
              <a:buBlip>
                <a:blip r:embed="rId5"/>
              </a:buBlip>
            </a:pPr>
            <a:r>
              <a:rPr lang="pl-PL" altLang="pl-PL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Realizacja świadczeń rodzinnych</a:t>
            </a:r>
          </a:p>
          <a:p>
            <a:pPr marL="342900" indent="-342900" algn="just">
              <a:lnSpc>
                <a:spcPct val="120000"/>
              </a:lnSpc>
              <a:spcBef>
                <a:spcPct val="0"/>
              </a:spcBef>
              <a:buBlip>
                <a:blip r:embed="rId5"/>
              </a:buBlip>
            </a:pPr>
            <a:r>
              <a:rPr lang="pl-PL" altLang="pl-PL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Realizacja świadczeń wychowawczych,,500+’’ (przyjmowanie wniosków do końca grudnia 2021 r.)</a:t>
            </a:r>
          </a:p>
          <a:p>
            <a:pPr marL="342900" indent="-342900" algn="just">
              <a:lnSpc>
                <a:spcPct val="120000"/>
              </a:lnSpc>
              <a:spcBef>
                <a:spcPct val="0"/>
              </a:spcBef>
              <a:buBlip>
                <a:blip r:embed="rId5"/>
              </a:buBlip>
            </a:pPr>
            <a:r>
              <a:rPr lang="pl-PL" altLang="pl-PL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Realizacja świadczeń z funduszu alimentacyjnego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endParaRPr lang="pl-PL" altLang="pl-PL" b="1" dirty="0">
              <a:solidFill>
                <a:srgbClr val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pl-PL" altLang="pl-PL" b="1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Wsparcie dla ucznia:</a:t>
            </a:r>
          </a:p>
          <a:p>
            <a:pPr marL="342900" indent="-342900" algn="just">
              <a:lnSpc>
                <a:spcPct val="120000"/>
              </a:lnSpc>
              <a:spcBef>
                <a:spcPct val="0"/>
              </a:spcBef>
              <a:buBlip>
                <a:blip r:embed="rId5"/>
              </a:buBlip>
            </a:pPr>
            <a:r>
              <a:rPr lang="pl-PL" altLang="pl-PL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Stypendia i zasiłki szkolne</a:t>
            </a:r>
          </a:p>
          <a:p>
            <a:pPr marL="342900" indent="-342900" algn="just">
              <a:lnSpc>
                <a:spcPct val="120000"/>
              </a:lnSpc>
              <a:spcBef>
                <a:spcPct val="0"/>
              </a:spcBef>
              <a:buBlip>
                <a:blip r:embed="rId5"/>
              </a:buBlip>
            </a:pPr>
            <a:r>
              <a:rPr lang="pl-PL" altLang="pl-PL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Wyprawka szkolna </a:t>
            </a:r>
          </a:p>
          <a:p>
            <a:pPr marL="342900" indent="-342900" algn="just">
              <a:lnSpc>
                <a:spcPct val="120000"/>
              </a:lnSpc>
              <a:spcBef>
                <a:spcPct val="0"/>
              </a:spcBef>
              <a:buBlip>
                <a:blip r:embed="rId5"/>
              </a:buBlip>
            </a:pPr>
            <a:r>
              <a:rPr lang="pl-PL" altLang="pl-PL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Stypendium Marszałka Województwa Wielkopolskiego </a:t>
            </a:r>
          </a:p>
          <a:p>
            <a:pPr marL="342900" indent="-342900" algn="just">
              <a:lnSpc>
                <a:spcPct val="120000"/>
              </a:lnSpc>
              <a:spcBef>
                <a:spcPct val="0"/>
              </a:spcBef>
              <a:buBlip>
                <a:blip r:embed="rId5"/>
              </a:buBlip>
            </a:pPr>
            <a:endParaRPr lang="pl-PL" altLang="pl-PL" sz="1400" b="1" dirty="0">
              <a:solidFill>
                <a:srgbClr val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endParaRPr lang="pl-PL" altLang="pl-PL" sz="1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ct val="0"/>
              </a:spcBef>
              <a:buBlip>
                <a:blip r:embed="rId5"/>
              </a:buBlip>
            </a:pPr>
            <a:endParaRPr lang="pl-PL" altLang="pl-PL" sz="1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endParaRPr lang="pl-PL" altLang="pl-PL" sz="1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ct val="0"/>
              </a:spcBef>
              <a:buBlip>
                <a:blip r:embed="rId5"/>
              </a:buBlip>
            </a:pPr>
            <a:endParaRPr lang="pl-PL" altLang="pl-PL" sz="1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ct val="0"/>
              </a:spcBef>
              <a:buBlip>
                <a:blip r:embed="rId5"/>
              </a:buBlip>
            </a:pPr>
            <a:endParaRPr lang="pl-PL" altLang="pl-PL" sz="1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ct val="0"/>
              </a:spcBef>
              <a:buBlip>
                <a:blip r:embed="rId5"/>
              </a:buBlip>
            </a:pPr>
            <a:endParaRPr lang="pl-PL" altLang="pl-PL" sz="1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ct val="0"/>
              </a:spcBef>
              <a:buBlip>
                <a:blip r:embed="rId5"/>
              </a:buBlip>
            </a:pPr>
            <a:endParaRPr lang="pl-PL" altLang="pl-PL" sz="2000" b="1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79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CS logo_CMY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5" y="0"/>
            <a:ext cx="225742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ozn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21388"/>
            <a:ext cx="1041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641" y="626885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ko-KR" sz="800" b="1" dirty="0">
                <a:latin typeface="Times New Roman" pitchFamily="18" charset="0"/>
                <a:ea typeface="Arial" charset="0"/>
                <a:cs typeface="Times New Roman" pitchFamily="18" charset="0"/>
              </a:rPr>
              <a:t>Poznańskie Centrum Świadczeń, ul. Wszystkich Świętych 1, 61-843 Poznań</a:t>
            </a:r>
            <a:endParaRPr lang="pl-PL" altLang="ko-KR" sz="900" dirty="0">
              <a:latin typeface="Arial" charset="0"/>
              <a:ea typeface="Arial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ko-KR" sz="800" b="1" dirty="0">
                <a:latin typeface="Times New Roman" pitchFamily="18" charset="0"/>
                <a:ea typeface="Arial" charset="0"/>
                <a:cs typeface="Times New Roman" pitchFamily="18" charset="0"/>
              </a:rPr>
              <a:t>tel. +48 61 878 58 99 | fax +48 61 878 48 11| swiadczenia@pcs-poznan.pl | www.pcs-poznan.pl</a:t>
            </a:r>
            <a:endParaRPr lang="en-US" altLang="ko-KR" sz="1800" dirty="0">
              <a:latin typeface="Arial" charset="0"/>
              <a:ea typeface="Arial" charset="0"/>
              <a:cs typeface="Times New Roman" pitchFamily="18" charset="0"/>
            </a:endParaRPr>
          </a:p>
        </p:txBody>
      </p:sp>
      <p:sp>
        <p:nvSpPr>
          <p:cNvPr id="21" name="Round Same Side Corner Rectangle 10">
            <a:extLst>
              <a:ext uri="{FF2B5EF4-FFF2-40B4-BE49-F238E27FC236}">
                <a16:creationId xmlns:a16="http://schemas.microsoft.com/office/drawing/2014/main" id="{ECFA94A0-5640-4642-A179-3E5005CB6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969" y="2132856"/>
            <a:ext cx="7694612" cy="4164755"/>
          </a:xfrm>
          <a:custGeom>
            <a:avLst/>
            <a:gdLst>
              <a:gd name="T0" fmla="*/ 7694612 w 7694612"/>
              <a:gd name="T1" fmla="*/ 123284 h 5575300"/>
              <a:gd name="T2" fmla="*/ 3847306 w 7694612"/>
              <a:gd name="T3" fmla="*/ 246568 h 5575300"/>
              <a:gd name="T4" fmla="*/ 0 w 7694612"/>
              <a:gd name="T5" fmla="*/ 123284 h 5575300"/>
              <a:gd name="T6" fmla="*/ 3847306 w 7694612"/>
              <a:gd name="T7" fmla="*/ 0 h 5575300"/>
              <a:gd name="T8" fmla="*/ 0 60000 65536"/>
              <a:gd name="T9" fmla="*/ 0 60000 65536"/>
              <a:gd name="T10" fmla="*/ 0 60000 65536"/>
              <a:gd name="T11" fmla="*/ 0 60000 65536"/>
              <a:gd name="T12" fmla="*/ 69286 w 7694612"/>
              <a:gd name="T13" fmla="*/ 69286 h 5575300"/>
              <a:gd name="T14" fmla="*/ 7625324 w 7694612"/>
              <a:gd name="T15" fmla="*/ 5575300 h 5575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94612" h="5575300">
                <a:moveTo>
                  <a:pt x="236560" y="0"/>
                </a:moveTo>
                <a:lnTo>
                  <a:pt x="7458052" y="0"/>
                </a:lnTo>
                <a:lnTo>
                  <a:pt x="7458051" y="0"/>
                </a:lnTo>
                <a:cubicBezTo>
                  <a:pt x="7588700" y="0"/>
                  <a:pt x="7694612" y="105911"/>
                  <a:pt x="7694612" y="236560"/>
                </a:cubicBezTo>
                <a:lnTo>
                  <a:pt x="7694612" y="5575300"/>
                </a:lnTo>
                <a:lnTo>
                  <a:pt x="0" y="5575300"/>
                </a:lnTo>
                <a:lnTo>
                  <a:pt x="0" y="236560"/>
                </a:lnTo>
                <a:cubicBezTo>
                  <a:pt x="0" y="105911"/>
                  <a:pt x="105911" y="0"/>
                  <a:pt x="236559" y="0"/>
                </a:cubicBezTo>
                <a:lnTo>
                  <a:pt x="23656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24000" tIns="46800" rIns="324000"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pl-PL"/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51FC5350-E5D6-4ED0-8754-F7EE7EC67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544" y="2432050"/>
            <a:ext cx="849788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lvl="1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altLang="pl-PL" sz="1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883B5BB-B207-48BF-9CD3-C55E58A4B0F4}"/>
              </a:ext>
            </a:extLst>
          </p:cNvPr>
          <p:cNvSpPr/>
          <p:nvPr/>
        </p:nvSpPr>
        <p:spPr>
          <a:xfrm>
            <a:off x="548481" y="1499398"/>
            <a:ext cx="8047037" cy="4890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pl-PL" altLang="pl-PL" sz="22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Działalność Poznańskiego Centrum Świadczeń 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pl-PL" altLang="pl-PL" sz="1400" b="1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endParaRPr lang="pl-PL" altLang="pl-PL" sz="1400" b="1" dirty="0">
              <a:solidFill>
                <a:srgbClr val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pl-PL" altLang="pl-PL" b="1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Wsparcie w utrzymaniu mieszkania:</a:t>
            </a:r>
          </a:p>
          <a:p>
            <a:pPr marL="342900" indent="-342900" algn="just">
              <a:lnSpc>
                <a:spcPct val="120000"/>
              </a:lnSpc>
              <a:spcBef>
                <a:spcPct val="0"/>
              </a:spcBef>
              <a:buBlip>
                <a:blip r:embed="rId5"/>
              </a:buBlip>
            </a:pPr>
            <a:r>
              <a:rPr lang="pl-PL" altLang="pl-PL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Dodatek mieszkaniowy</a:t>
            </a:r>
          </a:p>
          <a:p>
            <a:pPr marL="342900" indent="-342900" algn="just">
              <a:lnSpc>
                <a:spcPct val="120000"/>
              </a:lnSpc>
              <a:spcBef>
                <a:spcPct val="0"/>
              </a:spcBef>
              <a:buBlip>
                <a:blip r:embed="rId5"/>
              </a:buBlip>
            </a:pPr>
            <a:r>
              <a:rPr lang="pl-PL" altLang="pl-PL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Zryczałtowany dodatek energetyczny</a:t>
            </a:r>
          </a:p>
          <a:p>
            <a:pPr marL="342900" indent="-342900" algn="just">
              <a:lnSpc>
                <a:spcPct val="120000"/>
              </a:lnSpc>
              <a:spcBef>
                <a:spcPct val="0"/>
              </a:spcBef>
              <a:buBlip>
                <a:blip r:embed="rId5"/>
              </a:buBlip>
            </a:pPr>
            <a:r>
              <a:rPr lang="pl-PL" altLang="pl-PL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Obniżka czynszu 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endParaRPr lang="pl-PL" altLang="pl-PL" dirty="0">
              <a:solidFill>
                <a:srgbClr val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ct val="0"/>
              </a:spcBef>
              <a:buBlip>
                <a:blip r:embed="rId5"/>
              </a:buBlip>
            </a:pPr>
            <a:r>
              <a:rPr lang="pl-PL" altLang="pl-PL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Program Czyste Powietrze – zaświadczenia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endParaRPr lang="pl-PL" altLang="pl-PL" sz="1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ct val="0"/>
              </a:spcBef>
              <a:buBlip>
                <a:blip r:embed="rId5"/>
              </a:buBlip>
            </a:pPr>
            <a:endParaRPr lang="pl-PL" altLang="pl-PL" sz="1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endParaRPr lang="pl-PL" altLang="pl-PL" sz="1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ct val="0"/>
              </a:spcBef>
              <a:buBlip>
                <a:blip r:embed="rId5"/>
              </a:buBlip>
            </a:pPr>
            <a:endParaRPr lang="pl-PL" altLang="pl-PL" sz="1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ct val="0"/>
              </a:spcBef>
              <a:buBlip>
                <a:blip r:embed="rId5"/>
              </a:buBlip>
            </a:pPr>
            <a:endParaRPr lang="pl-PL" altLang="pl-PL" sz="1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ct val="0"/>
              </a:spcBef>
              <a:buBlip>
                <a:blip r:embed="rId5"/>
              </a:buBlip>
            </a:pPr>
            <a:endParaRPr lang="pl-PL" altLang="pl-PL" sz="1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ct val="0"/>
              </a:spcBef>
              <a:buBlip>
                <a:blip r:embed="rId5"/>
              </a:buBlip>
            </a:pPr>
            <a:endParaRPr lang="pl-PL" altLang="pl-PL" sz="2000" b="1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F01F3E-2683-44F9-8790-CCDCD6245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br>
              <a:rPr lang="pl-PL" altLang="pl-PL" sz="24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br>
              <a:rPr lang="pl-PL" altLang="pl-PL" sz="24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br>
              <a:rPr lang="pl-PL" altLang="pl-PL" sz="24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br>
              <a:rPr lang="pl-PL" altLang="pl-PL" sz="24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pl-PL" altLang="pl-PL" sz="24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Działalność Poznańskiego Centrum Świadczeń </a:t>
            </a:r>
            <a:br>
              <a:rPr lang="pl-PL" altLang="pl-PL" sz="36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br>
              <a:rPr lang="pl-PL" altLang="pl-PL" b="1" dirty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67F856-48FA-40B2-A76A-55578CD67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1139"/>
            <a:ext cx="7886700" cy="4695824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20000"/>
              </a:lnSpc>
              <a:spcBef>
                <a:spcPct val="0"/>
              </a:spcBef>
              <a:buNone/>
            </a:pPr>
            <a:endParaRPr lang="pl-PL" altLang="pl-PL" sz="1800" b="1" dirty="0">
              <a:solidFill>
                <a:srgbClr val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None/>
            </a:pPr>
            <a:r>
              <a:rPr lang="pl-PL" altLang="pl-PL" sz="1800" b="1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Świadczenia dla Poznanianek i Poznaniaków </a:t>
            </a:r>
          </a:p>
          <a:p>
            <a:pPr marL="342900" indent="-342900" algn="just">
              <a:lnSpc>
                <a:spcPct val="120000"/>
              </a:lnSpc>
              <a:spcBef>
                <a:spcPct val="0"/>
              </a:spcBef>
              <a:buBlip>
                <a:blip r:embed="rId2"/>
              </a:buBlip>
            </a:pPr>
            <a:r>
              <a:rPr lang="pl-PL" altLang="pl-PL" sz="18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Realizacja świadczenia dla wieloraczków</a:t>
            </a:r>
          </a:p>
          <a:p>
            <a:pPr marL="342900" indent="-342900" algn="just">
              <a:lnSpc>
                <a:spcPct val="120000"/>
              </a:lnSpc>
              <a:spcBef>
                <a:spcPct val="0"/>
              </a:spcBef>
              <a:buBlip>
                <a:blip r:embed="rId2"/>
              </a:buBlip>
            </a:pPr>
            <a:r>
              <a:rPr lang="pl-PL" altLang="pl-PL" sz="18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Realizacja świadczenia żłobkowego </a:t>
            </a:r>
          </a:p>
          <a:p>
            <a:pPr marL="342900" indent="-342900" algn="just">
              <a:lnSpc>
                <a:spcPct val="120000"/>
              </a:lnSpc>
              <a:spcBef>
                <a:spcPct val="0"/>
              </a:spcBef>
              <a:buBlip>
                <a:blip r:embed="rId2"/>
              </a:buBlip>
            </a:pPr>
            <a:r>
              <a:rPr lang="pl-PL" altLang="pl-PL" sz="18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Wydawanie wyprawek dla </a:t>
            </a:r>
            <a:r>
              <a:rPr lang="pl-PL" altLang="pl-PL" sz="18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Gzubka</a:t>
            </a:r>
            <a:r>
              <a:rPr lang="pl-PL" altLang="pl-PL" sz="18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lnSpc>
                <a:spcPct val="120000"/>
              </a:lnSpc>
              <a:spcBef>
                <a:spcPct val="0"/>
              </a:spcBef>
              <a:buBlip>
                <a:blip r:embed="rId2"/>
              </a:buBlip>
            </a:pPr>
            <a:endParaRPr lang="pl-PL" altLang="pl-PL" sz="1800" b="1" dirty="0">
              <a:solidFill>
                <a:srgbClr val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None/>
            </a:pPr>
            <a:r>
              <a:rPr lang="pl-PL" altLang="pl-PL" sz="1800" b="1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Świadczenia dla repatriantów i posiadaczy Karty Polaka (wypłata świadczeń)</a:t>
            </a:r>
          </a:p>
          <a:p>
            <a:pPr marL="342900" indent="-342900" algn="just">
              <a:lnSpc>
                <a:spcPct val="120000"/>
              </a:lnSpc>
              <a:spcBef>
                <a:spcPct val="0"/>
              </a:spcBef>
              <a:buBlip>
                <a:blip r:embed="rId2"/>
              </a:buBlip>
            </a:pPr>
            <a:r>
              <a:rPr lang="pl-PL" altLang="pl-PL" sz="18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Realizacja świadczeń dla posiadaczy Karty Polaka</a:t>
            </a:r>
          </a:p>
          <a:p>
            <a:pPr marL="342900" indent="-342900" algn="just">
              <a:lnSpc>
                <a:spcPct val="120000"/>
              </a:lnSpc>
              <a:spcBef>
                <a:spcPct val="0"/>
              </a:spcBef>
              <a:buBlip>
                <a:blip r:embed="rId2"/>
              </a:buBlip>
            </a:pPr>
            <a:r>
              <a:rPr lang="pl-PL" altLang="pl-PL" sz="18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Realizacja świadczenia dla repatriantów 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endParaRPr lang="pl-PL" altLang="pl-PL" sz="1800" b="1" dirty="0">
              <a:solidFill>
                <a:srgbClr val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None/>
            </a:pPr>
            <a:r>
              <a:rPr lang="pl-PL" altLang="pl-PL" sz="1800" b="1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Wydawanie kart </a:t>
            </a:r>
          </a:p>
          <a:p>
            <a:pPr marL="342900" indent="-342900" algn="just">
              <a:lnSpc>
                <a:spcPct val="120000"/>
              </a:lnSpc>
              <a:spcBef>
                <a:spcPct val="0"/>
              </a:spcBef>
              <a:buBlip>
                <a:blip r:embed="rId2"/>
              </a:buBlip>
            </a:pPr>
            <a:r>
              <a:rPr lang="pl-PL" altLang="pl-PL" sz="18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dla rodzin 3+</a:t>
            </a:r>
          </a:p>
          <a:p>
            <a:pPr marL="342900" indent="-342900" algn="just">
              <a:lnSpc>
                <a:spcPct val="120000"/>
              </a:lnSpc>
              <a:spcBef>
                <a:spcPct val="0"/>
              </a:spcBef>
              <a:buBlip>
                <a:blip r:embed="rId2"/>
              </a:buBlip>
            </a:pPr>
            <a:r>
              <a:rPr lang="pl-PL" altLang="pl-PL" sz="18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dla seniorów 60</a:t>
            </a:r>
          </a:p>
          <a:p>
            <a:endParaRPr lang="pl-PL" dirty="0"/>
          </a:p>
        </p:txBody>
      </p:sp>
      <p:pic>
        <p:nvPicPr>
          <p:cNvPr id="4" name="Picture 2" descr="PCS logo_CMYK">
            <a:extLst>
              <a:ext uri="{FF2B5EF4-FFF2-40B4-BE49-F238E27FC236}">
                <a16:creationId xmlns:a16="http://schemas.microsoft.com/office/drawing/2014/main" id="{B81D26C2-8424-4E31-936F-59EAC6F86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5" y="-37384"/>
            <a:ext cx="225742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125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Symbol zastępczy zawartości 1">
            <a:extLst>
              <a:ext uri="{FF2B5EF4-FFF2-40B4-BE49-F238E27FC236}">
                <a16:creationId xmlns:a16="http://schemas.microsoft.com/office/drawing/2014/main" id="{39E3AAEB-F70F-4597-8CE5-58E3373025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700213"/>
            <a:ext cx="8051800" cy="2605087"/>
          </a:xfrm>
        </p:spPr>
      </p:pic>
      <p:pic>
        <p:nvPicPr>
          <p:cNvPr id="4099" name="Obraz 1">
            <a:extLst>
              <a:ext uri="{FF2B5EF4-FFF2-40B4-BE49-F238E27FC236}">
                <a16:creationId xmlns:a16="http://schemas.microsoft.com/office/drawing/2014/main" id="{020CD493-B4DC-4A06-BCDD-34926B97AB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75" y="-1"/>
            <a:ext cx="3400425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Obraz 2">
            <a:extLst>
              <a:ext uri="{FF2B5EF4-FFF2-40B4-BE49-F238E27FC236}">
                <a16:creationId xmlns:a16="http://schemas.microsoft.com/office/drawing/2014/main" id="{F2418C00-0662-408E-949E-8EF761678D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4136035"/>
            <a:ext cx="3093170" cy="272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Obraz 3">
            <a:extLst>
              <a:ext uri="{FF2B5EF4-FFF2-40B4-BE49-F238E27FC236}">
                <a16:creationId xmlns:a16="http://schemas.microsoft.com/office/drawing/2014/main" id="{F60FE1DD-6350-478A-BEC0-2960EBBDF7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00" y="-4763"/>
            <a:ext cx="452437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Obraz 4">
            <a:extLst>
              <a:ext uri="{FF2B5EF4-FFF2-40B4-BE49-F238E27FC236}">
                <a16:creationId xmlns:a16="http://schemas.microsoft.com/office/drawing/2014/main" id="{30F7DE7C-50BF-48D2-90F3-D742785FB6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24263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Obraz 5">
            <a:extLst>
              <a:ext uri="{FF2B5EF4-FFF2-40B4-BE49-F238E27FC236}">
                <a16:creationId xmlns:a16="http://schemas.microsoft.com/office/drawing/2014/main" id="{5C6FE953-56CE-4450-A5B4-577C076B0B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52900"/>
            <a:ext cx="26670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Obraz 6">
            <a:extLst>
              <a:ext uri="{FF2B5EF4-FFF2-40B4-BE49-F238E27FC236}">
                <a16:creationId xmlns:a16="http://schemas.microsoft.com/office/drawing/2014/main" id="{35EBD21D-9F4B-4AA5-AEE7-2F7812832E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148138"/>
            <a:ext cx="4297362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CS logo_CMY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9525"/>
            <a:ext cx="225742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ozn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21388"/>
            <a:ext cx="1041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3087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ko-KR" sz="800" b="1" dirty="0">
                <a:latin typeface="Times New Roman" pitchFamily="18" charset="0"/>
                <a:ea typeface="Arial" charset="0"/>
                <a:cs typeface="Times New Roman" pitchFamily="18" charset="0"/>
              </a:rPr>
              <a:t>Poznańskie Centrum Świadczeń, ul. Wszystkich Świętych 1, 61-843 Poznań</a:t>
            </a:r>
            <a:endParaRPr lang="pl-PL" altLang="ko-KR" sz="900" dirty="0">
              <a:latin typeface="Arial" charset="0"/>
              <a:ea typeface="Arial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ko-KR" sz="800" b="1" dirty="0">
                <a:latin typeface="Times New Roman" pitchFamily="18" charset="0"/>
                <a:ea typeface="Arial" charset="0"/>
                <a:cs typeface="Times New Roman" pitchFamily="18" charset="0"/>
              </a:rPr>
              <a:t>tel. +48 61 878 58 99 | fax +48 61 878 48 11| swiadczenia@pcs-poznan.pl | www.pcs-poznan.pl</a:t>
            </a:r>
            <a:endParaRPr lang="en-US" altLang="ko-KR" sz="1800" dirty="0">
              <a:latin typeface="Arial" charset="0"/>
              <a:ea typeface="Arial" charset="0"/>
              <a:cs typeface="Times New Roman" pitchFamily="18" charset="0"/>
            </a:endParaRPr>
          </a:p>
        </p:txBody>
      </p:sp>
      <p:sp>
        <p:nvSpPr>
          <p:cNvPr id="21" name="Round Same Side Corner Rectangle 10">
            <a:extLst>
              <a:ext uri="{FF2B5EF4-FFF2-40B4-BE49-F238E27FC236}">
                <a16:creationId xmlns:a16="http://schemas.microsoft.com/office/drawing/2014/main" id="{ECFA94A0-5640-4642-A179-3E5005CB6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969" y="2132856"/>
            <a:ext cx="7694612" cy="4164755"/>
          </a:xfrm>
          <a:custGeom>
            <a:avLst/>
            <a:gdLst>
              <a:gd name="T0" fmla="*/ 7694612 w 7694612"/>
              <a:gd name="T1" fmla="*/ 123284 h 5575300"/>
              <a:gd name="T2" fmla="*/ 3847306 w 7694612"/>
              <a:gd name="T3" fmla="*/ 246568 h 5575300"/>
              <a:gd name="T4" fmla="*/ 0 w 7694612"/>
              <a:gd name="T5" fmla="*/ 123284 h 5575300"/>
              <a:gd name="T6" fmla="*/ 3847306 w 7694612"/>
              <a:gd name="T7" fmla="*/ 0 h 5575300"/>
              <a:gd name="T8" fmla="*/ 0 60000 65536"/>
              <a:gd name="T9" fmla="*/ 0 60000 65536"/>
              <a:gd name="T10" fmla="*/ 0 60000 65536"/>
              <a:gd name="T11" fmla="*/ 0 60000 65536"/>
              <a:gd name="T12" fmla="*/ 69286 w 7694612"/>
              <a:gd name="T13" fmla="*/ 69286 h 5575300"/>
              <a:gd name="T14" fmla="*/ 7625324 w 7694612"/>
              <a:gd name="T15" fmla="*/ 5575300 h 5575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94612" h="5575300">
                <a:moveTo>
                  <a:pt x="236560" y="0"/>
                </a:moveTo>
                <a:lnTo>
                  <a:pt x="7458052" y="0"/>
                </a:lnTo>
                <a:lnTo>
                  <a:pt x="7458051" y="0"/>
                </a:lnTo>
                <a:cubicBezTo>
                  <a:pt x="7588700" y="0"/>
                  <a:pt x="7694612" y="105911"/>
                  <a:pt x="7694612" y="236560"/>
                </a:cubicBezTo>
                <a:lnTo>
                  <a:pt x="7694612" y="5575300"/>
                </a:lnTo>
                <a:lnTo>
                  <a:pt x="0" y="5575300"/>
                </a:lnTo>
                <a:lnTo>
                  <a:pt x="0" y="236560"/>
                </a:lnTo>
                <a:cubicBezTo>
                  <a:pt x="0" y="105911"/>
                  <a:pt x="105911" y="0"/>
                  <a:pt x="236559" y="0"/>
                </a:cubicBezTo>
                <a:lnTo>
                  <a:pt x="23656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24000" tIns="46800" rIns="324000"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pl-PL"/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51FC5350-E5D6-4ED0-8754-F7EE7EC67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544" y="2432050"/>
            <a:ext cx="849788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lvl="1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altLang="pl-PL" sz="1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883B5BB-B207-48BF-9CD3-C55E58A4B0F4}"/>
              </a:ext>
            </a:extLst>
          </p:cNvPr>
          <p:cNvSpPr/>
          <p:nvPr/>
        </p:nvSpPr>
        <p:spPr>
          <a:xfrm>
            <a:off x="683419" y="1369334"/>
            <a:ext cx="7777162" cy="4189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pl-PL" altLang="pl-PL" sz="2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Działania podejmowane w celu zwiększenia </a:t>
            </a: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pl-PL" altLang="pl-PL" sz="2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bezpieczeństwa Klientów w okresie pandemii:</a:t>
            </a: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endParaRPr lang="pl-PL" altLang="pl-PL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ct val="0"/>
              </a:spcBef>
              <a:buBlip>
                <a:blip r:embed="rId5"/>
              </a:buBlip>
            </a:pPr>
            <a:r>
              <a:rPr lang="pl-PL" altLang="pl-PL" sz="2000" dirty="0">
                <a:latin typeface="Arial" panose="020B0604020202020204" pitchFamily="34" charset="0"/>
                <a:cs typeface="Arial" panose="020B0604020202020204" pitchFamily="34" charset="0"/>
              </a:rPr>
              <a:t>Kampanie informacyjne pod hasłem ,,Umów się nie czekaj”, ,,Zostań w domu i złóż wniosek przez Internet’’ (w ramach kampanii umawianie klientów oraz wysyłanie sms </a:t>
            </a:r>
            <a:br>
              <a:rPr lang="pl-PL" altLang="pl-P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Arial" panose="020B0604020202020204" pitchFamily="34" charset="0"/>
              </a:rPr>
              <a:t>z przypomnieniem o konieczności złożenia wniosku).</a:t>
            </a:r>
          </a:p>
          <a:p>
            <a:pPr marL="342900" indent="-342900" algn="just">
              <a:lnSpc>
                <a:spcPct val="120000"/>
              </a:lnSpc>
              <a:spcBef>
                <a:spcPct val="0"/>
              </a:spcBef>
              <a:buBlip>
                <a:blip r:embed="rId5"/>
              </a:buBlip>
            </a:pPr>
            <a:r>
              <a:rPr lang="pl-PL" alt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Przygotowanie i umieszczenie na stronie internetowej PCŚ  </a:t>
            </a:r>
            <a:br>
              <a:rPr lang="pl-PL" altLang="pl-P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Arial" panose="020B0604020202020204" pitchFamily="34" charset="0"/>
              </a:rPr>
              <a:t>i BIP materiałów o świadczeniach realizowanych w Centrum </a:t>
            </a:r>
            <a:br>
              <a:rPr lang="pl-PL" altLang="pl-P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 przystępnej formie i formularzy druków.</a:t>
            </a: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endParaRPr lang="pl-PL" altLang="pl-PL" sz="2000" b="1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89751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3313</TotalTime>
  <Words>4327</Words>
  <Application>Microsoft Office PowerPoint</Application>
  <PresentationFormat>Pokaz na ekranie (4:3)</PresentationFormat>
  <Paragraphs>471</Paragraphs>
  <Slides>41</Slides>
  <Notes>31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41</vt:i4>
      </vt:variant>
    </vt:vector>
  </HeadingPairs>
  <TitlesOfParts>
    <vt:vector size="50" baseType="lpstr">
      <vt:lpstr>ＭＳ Ｐゴシック</vt:lpstr>
      <vt:lpstr>Arial</vt:lpstr>
      <vt:lpstr>Arial </vt:lpstr>
      <vt:lpstr>Calibri</vt:lpstr>
      <vt:lpstr>Calibri Light</vt:lpstr>
      <vt:lpstr>Magistral Medium</vt:lpstr>
      <vt:lpstr>Tahoma</vt:lpstr>
      <vt:lpstr>Times New Roman</vt:lpstr>
      <vt:lpstr>Motyw pakietu Office</vt:lpstr>
      <vt:lpstr> </vt:lpstr>
      <vt:lpstr> </vt:lpstr>
      <vt:lpstr>Prezentacja programu PowerPoint</vt:lpstr>
      <vt:lpstr>Prezentacja programu PowerPoint</vt:lpstr>
      <vt:lpstr>Prezentacja programu PowerPoint</vt:lpstr>
      <vt:lpstr>Prezentacja programu PowerPoint</vt:lpstr>
      <vt:lpstr>    Działalność Poznańskiego Centrum Świadczeń   </vt:lpstr>
      <vt:lpstr>Prezentacja programu PowerPoint</vt:lpstr>
      <vt:lpstr>Prezentacja programu PowerPoint</vt:lpstr>
      <vt:lpstr>Prezentacja programu PowerPoint</vt:lpstr>
      <vt:lpstr>Prezentacja programu PowerPoint</vt:lpstr>
      <vt:lpstr>   Osoby uprawnione do świadczeń rodzinnych: </vt:lpstr>
      <vt:lpstr>  Zasiłek rodzinny: </vt:lpstr>
      <vt:lpstr>Prezentacja programu PowerPoint</vt:lpstr>
      <vt:lpstr>Prezentacja programu PowerPoint</vt:lpstr>
      <vt:lpstr>Dodatki do zasiłku rodzinnego: </vt:lpstr>
      <vt:lpstr>Prezentacja programu PowerPoint</vt:lpstr>
      <vt:lpstr>Prezentacja programu PowerPoint</vt:lpstr>
      <vt:lpstr>Prezentacja programu PowerPoint</vt:lpstr>
      <vt:lpstr>Prezentacja programu PowerPoint</vt:lpstr>
      <vt:lpstr> Fundusz alimentacyjny:</vt:lpstr>
      <vt:lpstr>Prezentacja programu PowerPoint</vt:lpstr>
      <vt:lpstr>Zasiłek szkolny:</vt:lpstr>
      <vt:lpstr>Prezentacja programu PowerPoint</vt:lpstr>
      <vt:lpstr>Prezentacja programu PowerPoint</vt:lpstr>
      <vt:lpstr>Prezentacja programu PowerPoint</vt:lpstr>
      <vt:lpstr>Prezentacja programu PowerPoint</vt:lpstr>
      <vt:lpstr>Dodatek energetyczny:   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Poznańskie świadczenie żłobkowe: </vt:lpstr>
      <vt:lpstr>Prezentacja programu PowerPoint</vt:lpstr>
      <vt:lpstr>Prezentacja programu PowerPoint</vt:lpstr>
      <vt:lpstr>Dziękuję za uwagę!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Podsumowanie zadań zrealizowanych w roku 2013   Cele i zadania na rok 2014</dc:title>
  <dc:creator>malwina</dc:creator>
  <cp:lastModifiedBy>Agnieszka Awzan - Spychalska</cp:lastModifiedBy>
  <cp:revision>260</cp:revision>
  <cp:lastPrinted>2021-11-22T13:12:43Z</cp:lastPrinted>
  <dcterms:created xsi:type="dcterms:W3CDTF">2014-03-23T10:59:15Z</dcterms:created>
  <dcterms:modified xsi:type="dcterms:W3CDTF">2021-11-22T13:47:02Z</dcterms:modified>
</cp:coreProperties>
</file>