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57" r:id="rId4"/>
    <p:sldId id="271" r:id="rId5"/>
    <p:sldId id="259" r:id="rId6"/>
    <p:sldId id="282" r:id="rId7"/>
    <p:sldId id="272" r:id="rId8"/>
    <p:sldId id="263" r:id="rId9"/>
    <p:sldId id="264" r:id="rId10"/>
    <p:sldId id="273" r:id="rId11"/>
    <p:sldId id="281" r:id="rId12"/>
    <p:sldId id="265" r:id="rId13"/>
    <p:sldId id="284" r:id="rId14"/>
    <p:sldId id="266" r:id="rId15"/>
    <p:sldId id="267" r:id="rId16"/>
    <p:sldId id="274" r:id="rId17"/>
    <p:sldId id="268" r:id="rId18"/>
    <p:sldId id="276" r:id="rId19"/>
    <p:sldId id="260" r:id="rId2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AA"/>
    <a:srgbClr val="0083A5"/>
    <a:srgbClr val="00638E"/>
    <a:srgbClr val="55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 custT="1"/>
      <dgm:spPr>
        <a:solidFill>
          <a:srgbClr val="00638E"/>
        </a:solidFill>
      </dgm:spPr>
      <dgm:t>
        <a:bodyPr/>
        <a:lstStyle/>
        <a:p>
          <a:r>
            <a:rPr lang="pl-PL" sz="1000" dirty="0">
              <a:latin typeface="+mj-lt"/>
            </a:rPr>
            <a:t>Tylko po wcześniejszej rejestracji internetowej</a:t>
          </a:r>
        </a:p>
        <a:p>
          <a:r>
            <a:rPr lang="pl-PL" sz="9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https://www.poznan.uw.gov.pl/rejestracja/ </a:t>
          </a:r>
        </a:p>
        <a:p>
          <a:endParaRPr lang="pl-PL" sz="900" dirty="0">
            <a:solidFill>
              <a:schemeClr val="accent1">
                <a:lumMod val="40000"/>
                <a:lumOff val="60000"/>
              </a:schemeClr>
            </a:solidFill>
            <a:latin typeface="+mj-lt"/>
          </a:endParaRPr>
        </a:p>
        <a:p>
          <a:r>
            <a:rPr lang="pl-PL" sz="9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Dla STUDENTÓW TYLKO</a:t>
          </a:r>
        </a:p>
        <a:p>
          <a:r>
            <a:rPr lang="pl-PL" sz="9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- AMU WELCOME CENTER – możliwość rezerwacji wizyty!!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2"/>
      <dgm:spPr/>
    </dgm:pt>
    <dgm:pt modelId="{563131DD-C558-4004-90FF-E434E8CD1E1D}" type="pres">
      <dgm:prSet presAssocID="{35D85C7E-D781-43C9-80CF-86AC4BE076E6}" presName="connTx" presStyleLbl="parChTrans1D4" presStyleIdx="0" presStyleCnt="2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2" custScaleY="240236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1" presStyleCnt="2"/>
      <dgm:spPr/>
    </dgm:pt>
    <dgm:pt modelId="{C16E169D-FA0A-4362-9263-A1EAA36AAB2F}" type="pres">
      <dgm:prSet presAssocID="{A88BC202-8957-4FE5-84F7-AB0A20E8279F}" presName="connTx" presStyleLbl="parChTrans1D4" presStyleIdx="1" presStyleCnt="2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1" presStyleCnt="2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0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1B1618AD-3DC6-4409-9656-09F91DF9C3BD}" type="presParOf" srcId="{41B5903E-7894-4A79-B4FC-A8ED46B4CB00}" destId="{9693EEC1-A479-4D97-A044-A476970FBB2B}" srcOrd="0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1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294956">
          <a:off x="948434" y="1864761"/>
          <a:ext cx="2157886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2157886" y="13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>
            <a:latin typeface="+mj-lt"/>
          </a:endParaRPr>
        </a:p>
      </dsp:txBody>
      <dsp:txXfrm>
        <a:off x="1973430" y="1823909"/>
        <a:ext cx="107894" cy="107894"/>
      </dsp:txXfrm>
    </dsp:sp>
    <dsp:sp modelId="{4DB26918-EFD3-4880-8B9F-0377C8D76B79}">
      <dsp:nvSpPr>
        <dsp:cNvPr id="0" name=""/>
        <dsp:cNvSpPr/>
      </dsp:nvSpPr>
      <dsp:spPr>
        <a:xfrm>
          <a:off x="2365250" y="430840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455580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840085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836287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430840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5100" y="455580"/>
        <a:ext cx="1639884" cy="795202"/>
      </dsp:txXfrm>
    </dsp:sp>
    <dsp:sp modelId="{2047D734-5719-4F28-90A8-F9D20BC886FD}">
      <dsp:nvSpPr>
        <dsp:cNvPr id="0" name=""/>
        <dsp:cNvSpPr/>
      </dsp:nvSpPr>
      <dsp:spPr>
        <a:xfrm rot="1419890">
          <a:off x="1658484" y="3037505"/>
          <a:ext cx="737787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737787" y="13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08932" y="3032156"/>
        <a:ext cx="36889" cy="36889"/>
      </dsp:txXfrm>
    </dsp:sp>
    <dsp:sp modelId="{F0C853F3-14BE-4DCF-B090-571663117105}">
      <dsp:nvSpPr>
        <dsp:cNvPr id="0" name=""/>
        <dsp:cNvSpPr/>
      </dsp:nvSpPr>
      <dsp:spPr>
        <a:xfrm>
          <a:off x="2365250" y="277632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801068"/>
        <a:ext cx="1639884" cy="795202"/>
      </dsp:txXfrm>
    </dsp:sp>
    <dsp:sp modelId="{C23B02D2-6F67-4D59-811C-35EF67E009DC}">
      <dsp:nvSpPr>
        <dsp:cNvPr id="0" name=""/>
        <dsp:cNvSpPr/>
      </dsp:nvSpPr>
      <dsp:spPr>
        <a:xfrm rot="18650238">
          <a:off x="3875794" y="2794659"/>
          <a:ext cx="1033387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033387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6653" y="2781920"/>
        <a:ext cx="51669" cy="51669"/>
      </dsp:txXfrm>
    </dsp:sp>
    <dsp:sp modelId="{04F512E5-C968-4ECB-8F35-859A3CA0C377}">
      <dsp:nvSpPr>
        <dsp:cNvPr id="0" name=""/>
        <dsp:cNvSpPr/>
      </dsp:nvSpPr>
      <dsp:spPr>
        <a:xfrm>
          <a:off x="4730360" y="199449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5100" y="2019239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2403744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2540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2399946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402224"/>
          <a:ext cx="1689364" cy="2029230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latin typeface="+mj-lt"/>
            </a:rPr>
            <a:t>Tylko po wcześniejszej rejestracji internetowej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https://www.poznan.uw.gov.pl/rejestracja/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>
            <a:solidFill>
              <a:schemeClr val="accent1">
                <a:lumMod val="40000"/>
                <a:lumOff val="60000"/>
              </a:schemeClr>
            </a:solidFill>
            <a:latin typeface="+mj-lt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Dla STUDENTÓW TYLKO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- AMU WELCOME CENTER – możliwość rezerwacji wizyty!!</a:t>
          </a:r>
        </a:p>
      </dsp:txBody>
      <dsp:txXfrm>
        <a:off x="7144951" y="1451704"/>
        <a:ext cx="1590404" cy="1930270"/>
      </dsp:txXfrm>
    </dsp:sp>
    <dsp:sp modelId="{C6F239AF-2842-436E-A32C-9A347D2C96F8}">
      <dsp:nvSpPr>
        <dsp:cNvPr id="0" name=""/>
        <dsp:cNvSpPr/>
      </dsp:nvSpPr>
      <dsp:spPr>
        <a:xfrm rot="2949762">
          <a:off x="3875794" y="3576488"/>
          <a:ext cx="1033387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033387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6653" y="3563749"/>
        <a:ext cx="51669" cy="51669"/>
      </dsp:txXfrm>
    </dsp:sp>
    <dsp:sp modelId="{279EA419-0ECB-4D80-B78A-9B46A21704D4}">
      <dsp:nvSpPr>
        <dsp:cNvPr id="0" name=""/>
        <dsp:cNvSpPr/>
      </dsp:nvSpPr>
      <dsp:spPr>
        <a:xfrm>
          <a:off x="4730360" y="355815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3582898"/>
        <a:ext cx="1639884" cy="795202"/>
      </dsp:txXfrm>
    </dsp:sp>
    <dsp:sp modelId="{9693EEC1-A479-4D97-A044-A476970FBB2B}">
      <dsp:nvSpPr>
        <dsp:cNvPr id="0" name=""/>
        <dsp:cNvSpPr/>
      </dsp:nvSpPr>
      <dsp:spPr>
        <a:xfrm>
          <a:off x="6419725" y="396740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2540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40704" y="3963605"/>
        <a:ext cx="33787" cy="33787"/>
      </dsp:txXfrm>
    </dsp:sp>
    <dsp:sp modelId="{920348FE-8DE0-4FC7-8A1B-F5A2944B6D82}">
      <dsp:nvSpPr>
        <dsp:cNvPr id="0" name=""/>
        <dsp:cNvSpPr/>
      </dsp:nvSpPr>
      <dsp:spPr>
        <a:xfrm>
          <a:off x="7095471" y="355815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211" y="3582898"/>
        <a:ext cx="1639884" cy="795202"/>
      </dsp:txXfrm>
    </dsp:sp>
    <dsp:sp modelId="{0762F2FF-3755-49E2-8035-BF51FEF8D488}">
      <dsp:nvSpPr>
        <dsp:cNvPr id="0" name=""/>
        <dsp:cNvSpPr/>
      </dsp:nvSpPr>
      <dsp:spPr>
        <a:xfrm rot="4305044">
          <a:off x="948434" y="3914112"/>
          <a:ext cx="2157886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2157886" y="13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>
            <a:latin typeface="+mj-lt"/>
          </a:endParaRPr>
        </a:p>
      </dsp:txBody>
      <dsp:txXfrm>
        <a:off x="1973430" y="3873261"/>
        <a:ext cx="107894" cy="107894"/>
      </dsp:txXfrm>
    </dsp:sp>
    <dsp:sp modelId="{E8572EB9-3448-4A29-B34B-5D1A8D1CE11B}">
      <dsp:nvSpPr>
        <dsp:cNvPr id="0" name=""/>
        <dsp:cNvSpPr/>
      </dsp:nvSpPr>
      <dsp:spPr>
        <a:xfrm>
          <a:off x="2365250" y="4529542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4554282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4938788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4934990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452954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5100" y="4554282"/>
        <a:ext cx="1639884" cy="79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CA489007-F359-4955-990D-84056AA254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98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CDDE3AC-B3A7-47B0-84BE-92D16AE45274}" type="slidenum">
              <a:rPr lang="pl-PL" smtClean="0"/>
              <a:pPr/>
              <a:t>1</a:t>
            </a:fld>
            <a:endParaRPr lang="pl-PL" dirty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99A0282-64E3-4055-A400-FF8A19761763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08B83D7-1A70-4AB1-88B7-EAD811DBB671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0819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3D208D-E169-49A7-B405-9C9ADA9D15A3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08B83D7-1A70-4AB1-88B7-EAD811DBB671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99A0282-64E3-4055-A400-FF8A19761763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110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67CCD9D-FBCF-4FE8-BAA1-2A0DF27EB8B7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67CCD9D-FBCF-4FE8-BAA1-2A0DF27EB8B7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00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D9905-3267-42DE-A92A-2535C2F316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C817-EB45-4BB7-9988-67119B02B9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792163"/>
            <a:ext cx="2055813" cy="53371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792163"/>
            <a:ext cx="6019800" cy="53371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9DBA-28CC-45C7-A326-BE523844FE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F35-CF45-4052-B3FB-0664352013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0ECA-4069-4E96-AA5E-DEFE87D048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BE61-65BA-4370-A7D4-79C76C726D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CC31E-CDE3-43AE-A9AC-AD68E2A08E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59CE-C9F1-4040-99BD-04574B22C5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0D0A-D7C6-4B9D-A67D-B57EAC86A7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AC398-9D92-46C5-9432-602EEB2C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226F1-D54B-4D3F-B9BA-F7C2FD1AC5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92163"/>
            <a:ext cx="7770813" cy="19431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Quibus volo eossi utem iustrum facernam 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CA93A76-AB52-42AC-87E9-D58946A5EB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38E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83A5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83A5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nt.poznan.uw.gov.pl/pl/do-pobrania/oswiadczenie-dot-kosztow-zamieszkania-studenc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migrant.poznan.uw.gov.pl/pl/do-pobrania/wniosek-o-zarejestrowanie-pobytu-obywatela-u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welcome@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grant.poznan.uw.gov.pl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www.mos.cudzoziemcy.gov.pl/" TargetMode="External"/><Relationship Id="rId4" Type="http://schemas.openxmlformats.org/officeDocument/2006/relationships/hyperlink" Target="https://migrant.poznan.uw.gov.pl/pl/do-pobrania/wniosek-zezwolenie-na-pobyt-czasowy-formularz-obowiazujacy-od-27-kwietnia-2019-rok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migrant.poznan.uw.gov.pl/pl/faq/ile-srodkow-finansowych-powinienem-wykazac-uzyskac-zezwolenie-na-pobyt-czasowy-ze-wzgledu-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371600" y="3213100"/>
            <a:ext cx="7772400" cy="238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276600" y="2420938"/>
            <a:ext cx="5348288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052" name="Prostokąt 1"/>
          <p:cNvSpPr>
            <a:spLocks noChangeArrowheads="1"/>
          </p:cNvSpPr>
          <p:nvPr/>
        </p:nvSpPr>
        <p:spPr bwMode="auto">
          <a:xfrm>
            <a:off x="2286000" y="3125788"/>
            <a:ext cx="653415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r>
              <a:rPr lang="pl-PL" dirty="0">
                <a:solidFill>
                  <a:srgbClr val="00638D"/>
                </a:solidFill>
                <a:latin typeface="Open Sans" pitchFamily="32" charset="0"/>
              </a:rPr>
              <a:t>					</a:t>
            </a:r>
            <a:endParaRPr lang="pl-PL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ED587963-2132-477F-9C9D-15670F929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D78C1D97-9A97-4DB4-9482-435141712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913" y="5795963"/>
            <a:ext cx="2085013" cy="451143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24EFBA36-1EB0-4CE3-9925-2ACF598AF066}"/>
              </a:ext>
            </a:extLst>
          </p:cNvPr>
          <p:cNvSpPr txBox="1"/>
          <p:nvPr/>
        </p:nvSpPr>
        <p:spPr>
          <a:xfrm>
            <a:off x="3311118" y="5688012"/>
            <a:ext cx="4293163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Bezpieczna Przystań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Projekt „</a:t>
            </a:r>
            <a:r>
              <a:rPr lang="pl-PL" sz="1000" dirty="0">
                <a:solidFill>
                  <a:srgbClr val="0083A5"/>
                </a:solidFill>
              </a:rPr>
              <a:t>Wielkopolska - Wspólna Przyszłość</a:t>
            </a:r>
            <a:r>
              <a:rPr lang="pl-PL" sz="1000" dirty="0">
                <a:solidFill>
                  <a:srgbClr val="0083A5"/>
                </a:solidFill>
                <a:latin typeface="+mj-lt"/>
              </a:rPr>
              <a:t>”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Współfinansowany z Programu Krajowego Funduszu Azylu, Migracji i 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Integracji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8A629-F98E-421C-BCE3-17974A49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2163"/>
            <a:ext cx="7770813" cy="692621"/>
          </a:xfrm>
        </p:spPr>
        <p:txBody>
          <a:bodyPr/>
          <a:lstStyle/>
          <a:p>
            <a:r>
              <a:rPr lang="pl-PL" dirty="0"/>
              <a:t>Koszty zamieszkania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5E9512-F50A-4CB7-95D9-54180EABC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 skład kosztów zamieszkania wchodzi wysokość: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Najmu lokalu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Opłat za media, w tym: energia, gaz, woda, odbiór ścieków, odpadów i</a:t>
            </a:r>
          </a:p>
          <a:p>
            <a:pPr marL="908050" lvl="2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nieczystości ciekłych</a:t>
            </a: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Jak można to udokumentować: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Pisemnym oświadczeniem, link do wzoru formularza: </a:t>
            </a:r>
            <a:r>
              <a:rPr lang="pl-PL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https://migrant.poznan.uw.gov.pl/pl/do-pobrania/oswiadczenie-dot-kosztow-zamieszkania-studenci</a:t>
            </a:r>
            <a:r>
              <a:rPr lang="pl-PL" sz="1200" dirty="0"/>
              <a:t> </a:t>
            </a:r>
            <a:endParaRPr lang="pl-PL" sz="16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Zaświadczeniem z domu studenckiego o wysokości kosztów zakwaterowania miesięcznie </a:t>
            </a:r>
          </a:p>
          <a:p>
            <a:endParaRPr lang="pl-PL" dirty="0"/>
          </a:p>
          <a:p>
            <a:pPr algn="ctr"/>
            <a:r>
              <a:rPr lang="pl-PL" sz="1600" b="1" dirty="0">
                <a:solidFill>
                  <a:srgbClr val="0083A5"/>
                </a:solidFill>
              </a:rPr>
              <a:t>UWAGA! W przypadku zmiany miejsca zamieszkania należy poinformować o tym urząd i złożyć nowe oświadczenie o kosztach zamieszkania </a:t>
            </a:r>
          </a:p>
        </p:txBody>
      </p:sp>
    </p:spTree>
    <p:extLst>
      <p:ext uri="{BB962C8B-B14F-4D97-AF65-F5344CB8AC3E}">
        <p14:creationId xmlns:p14="http://schemas.microsoft.com/office/powerpoint/2010/main" val="321385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8A629-F98E-421C-BCE3-17974A49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"/>
            <a:ext cx="7198567" cy="692696"/>
          </a:xfrm>
        </p:spPr>
        <p:txBody>
          <a:bodyPr/>
          <a:lstStyle/>
          <a:p>
            <a:r>
              <a:rPr lang="pl-PL" dirty="0"/>
              <a:t> POPEŁNIANE BŁĘDY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5E9512-F50A-4CB7-95D9-54180EABC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8"/>
            <a:ext cx="8228013" cy="6048670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Zaświadczenie z uczelni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Nieaktualne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Podpisane przez osobę nieupoważnioną/Na niepoprawnym wzorze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Brak dołączonego odpisu karty ocen </a:t>
            </a: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Potwierdzenie opłaty czesnego za studia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Nieaktualne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Zaleganie z opłatą za studia</a:t>
            </a:r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Ubezpieczenie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 pokrywa kosztów leczenia w Polsce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Brak aktualnych potwierdzeń uregulowania opłat za polisę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Brak oryginału/tłumaczenia przysięgłego na język polski </a:t>
            </a: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Środki finansowe na utrzymanie i powrót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Nieaktualne/niewystarczające biorąc pod uwagę okres studiów i wskazaną wysokość kosztów zamieszkania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Zaświadczenie z banku niepodpisane przez przedstawiciela banku/wygenerowane wcześniej niż dowód uiszczenia opłaty za studia </a:t>
            </a:r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Oświadczenie o kosztach zamieszkania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Nieaktualne/niepodpisane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058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Okres zezwolenia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200900" cy="4177059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Pierwszego zezwolenia (pierwszy rok studiów I/II stopnia lub szkoły doktorskiej) udziela się na okres: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15 miesięcy 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na czas trwania roku akademickiego lub studiów przedłużony o 3 miesiące –jeżeli okres studiów jest krótszym niż 15 miesięcy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2 lata jeśli studia są objęte programem unijnym etc.</a:t>
            </a:r>
            <a:endParaRPr lang="en-US" sz="1400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Kolejnego zezwolenia (kolejny rok studiów) udziela się na okres: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Studiów przedłużony o 3 miesiące jednak nie dłużej niż 3 lata 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Karta pobytu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200900" cy="3322637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Postępowanie kończy się wydaniem decyzji administracyjnej w sprawie </a:t>
            </a:r>
            <a:endParaRPr lang="en-US" sz="2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Karta pobytu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Zameldowanie lub oświadczenie o wydruku karty bez adresu</a:t>
            </a:r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Opłata za kartę 50zł</a:t>
            </a:r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Kartę odbiera się osobiście po 2-4 tygodniu od zlecenia wydruku karty 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12527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Ważne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4752900" cy="4537099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Odbieraj poczty z urzędu</a:t>
            </a:r>
            <a:endParaRPr lang="en-US" sz="2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Sprawdzaj status swojej sprawy online</a:t>
            </a:r>
            <a:endParaRPr lang="en-US" sz="2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Dokumenty w oryginale/kopii potwierdzonej notarialnie lub oryginał do wglądu w urzędzie + kopia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Dokumenty w języku obcym składaj wraz z tłumaczeniem przysięgłym na język polski</a:t>
            </a:r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732BEA6-AB5C-41DF-BABE-AE59948FBA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88817"/>
            <a:ext cx="2880366" cy="28803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1511300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Numery kont </a:t>
            </a:r>
            <a:r>
              <a:rPr lang="pl-PL" dirty="0">
                <a:solidFill>
                  <a:srgbClr val="00A6AA"/>
                </a:solidFill>
              </a:rPr>
              <a:t>bankowych</a:t>
            </a:r>
            <a:endParaRPr lang="en-US" dirty="0">
              <a:solidFill>
                <a:srgbClr val="00A6AA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59832" y="2060849"/>
            <a:ext cx="5904656" cy="4248471"/>
          </a:xfrm>
        </p:spPr>
        <p:txBody>
          <a:bodyPr/>
          <a:lstStyle/>
          <a:p>
            <a:pPr marL="64008" indent="0"/>
            <a:r>
              <a:rPr lang="pl-PL" sz="1600" b="1" dirty="0"/>
              <a:t>Opłata za wydanie zezwolenia na pobyt czasowy 340zł</a:t>
            </a:r>
            <a:endParaRPr lang="pl-PL" sz="1600" dirty="0"/>
          </a:p>
          <a:p>
            <a:pPr marL="64008" indent="0">
              <a:buNone/>
            </a:pPr>
            <a:r>
              <a:rPr lang="pl-PL" sz="1300" dirty="0"/>
              <a:t>Urząd Miasta Poznania Wydział Finansowy</a:t>
            </a:r>
          </a:p>
          <a:p>
            <a:pPr marL="64008" indent="0">
              <a:buNone/>
            </a:pPr>
            <a:r>
              <a:rPr lang="pl-PL" sz="1300" dirty="0"/>
              <a:t>Oddział Pozostałych Dochodów Podatkowych i </a:t>
            </a:r>
            <a:r>
              <a:rPr lang="pl-PL" sz="1300" dirty="0" err="1"/>
              <a:t>Niepodatkowych</a:t>
            </a:r>
            <a:r>
              <a:rPr lang="pl-PL" sz="1300" dirty="0"/>
              <a:t>, </a:t>
            </a:r>
          </a:p>
          <a:p>
            <a:pPr marL="64008" indent="0">
              <a:buNone/>
            </a:pPr>
            <a:r>
              <a:rPr lang="pl-PL" sz="1300" dirty="0"/>
              <a:t>61-706 Poznań, ul. Libelta 16/20; PKO BP S.A.</a:t>
            </a:r>
          </a:p>
          <a:p>
            <a:pPr marL="64008" indent="0">
              <a:buNone/>
            </a:pPr>
            <a:r>
              <a:rPr lang="pl-PL" sz="1300" dirty="0"/>
              <a:t>Nr konta bankowego : </a:t>
            </a:r>
            <a:r>
              <a:rPr lang="pl-PL" sz="1300" b="1" dirty="0"/>
              <a:t>94 1020 4027 0000 1602 1262 0763</a:t>
            </a:r>
          </a:p>
          <a:p>
            <a:pPr marL="64008" indent="0">
              <a:buNone/>
            </a:pPr>
            <a:endParaRPr lang="pl-PL" sz="1400" b="1" dirty="0"/>
          </a:p>
          <a:p>
            <a:pPr marL="64008" indent="0"/>
            <a:r>
              <a:rPr lang="pl-PL" sz="1600" b="1" dirty="0"/>
              <a:t>Opłata za wydanie karty pobytu dla studenta 50zł</a:t>
            </a:r>
          </a:p>
          <a:p>
            <a:pPr marL="64008" indent="0">
              <a:buNone/>
            </a:pPr>
            <a:r>
              <a:rPr lang="pl-PL" sz="1300" dirty="0"/>
              <a:t>Wielkopolski Urząd Wojewódzki, </a:t>
            </a:r>
          </a:p>
          <a:p>
            <a:pPr marL="64008" indent="0">
              <a:buNone/>
            </a:pPr>
            <a:r>
              <a:rPr lang="pl-PL" sz="1300" dirty="0"/>
              <a:t>al. Niepodległości 16/18 Poznań, </a:t>
            </a:r>
          </a:p>
          <a:p>
            <a:pPr marL="64008" indent="0">
              <a:buNone/>
            </a:pPr>
            <a:r>
              <a:rPr lang="pl-PL" sz="1300" dirty="0"/>
              <a:t>Nr konta bankowego: </a:t>
            </a:r>
            <a:r>
              <a:rPr lang="pl-PL" sz="1300" b="1" dirty="0"/>
              <a:t>70101014690000392231000000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D48BF9A-A1A3-4F44-A3DB-B29B779155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23" y="2060849"/>
            <a:ext cx="2880366" cy="28803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87563"/>
            <a:ext cx="7772400" cy="2133525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4400" dirty="0"/>
              <a:t>Procedury </a:t>
            </a:r>
            <a:r>
              <a:rPr lang="pl-PL" sz="4400" dirty="0">
                <a:solidFill>
                  <a:srgbClr val="0083A5"/>
                </a:solidFill>
              </a:rPr>
              <a:t> </a:t>
            </a:r>
            <a:br>
              <a:rPr lang="pl-PL" sz="4400" dirty="0"/>
            </a:br>
            <a:r>
              <a:rPr lang="pl-PL" sz="4400" dirty="0">
                <a:solidFill>
                  <a:srgbClr val="00A6AA"/>
                </a:solidFill>
              </a:rPr>
              <a:t>Legalizacji Pobytu</a:t>
            </a:r>
            <a:br>
              <a:rPr lang="pl-PL" sz="4400" dirty="0">
                <a:solidFill>
                  <a:srgbClr val="00A6AA"/>
                </a:solidFill>
              </a:rPr>
            </a:br>
            <a:r>
              <a:rPr lang="pl-PL" sz="4400" dirty="0">
                <a:solidFill>
                  <a:srgbClr val="00A6AA"/>
                </a:solidFill>
              </a:rPr>
              <a:t>- obywatele krajów UE + Szwajcaria i Norwegia</a:t>
            </a:r>
            <a:endParaRPr lang="pl-PL" sz="4400" dirty="0">
              <a:solidFill>
                <a:srgbClr val="74C6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70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344494" cy="107984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400" dirty="0">
                <a:solidFill>
                  <a:srgbClr val="74C6C7"/>
                </a:solidFill>
              </a:rPr>
              <a:t>Wymagane dokumenty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5040238" cy="5256311"/>
          </a:xfrm>
        </p:spPr>
        <p:txBody>
          <a:bodyPr/>
          <a:lstStyle/>
          <a:p>
            <a:pPr marL="431800" indent="-32385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Rejestracja pobytu</a:t>
            </a:r>
            <a:endParaRPr lang="en-US" sz="2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Wniosek o rejestrację pobytu obywatela UE </a:t>
            </a:r>
          </a:p>
          <a:p>
            <a:pPr marL="831850" lvl="1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https://migrant.poznan.uw.gov.pl/pl/do-pobrania/wniosek-o-zarejestrowanie-pobytu-obywatela-ue</a:t>
            </a:r>
            <a:r>
              <a:rPr lang="pl-PL" sz="1500" dirty="0"/>
              <a:t> </a:t>
            </a:r>
            <a:endParaRPr lang="en-US" sz="15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Ubezpieczenie zdrowotne </a:t>
            </a:r>
          </a:p>
          <a:p>
            <a:pPr marL="1689100" lvl="3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/>
              <a:t>Karta EKUZ</a:t>
            </a:r>
            <a:endParaRPr lang="en-US" sz="1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Zaświadczenie z uniwersytetu</a:t>
            </a:r>
            <a:endParaRPr lang="en-US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Dowód tożsamości (paszport/dowód osobisty)</a:t>
            </a:r>
            <a:endParaRPr lang="en-US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Zaświadczenie o środkach finansowych 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4 aktualne zdjęcia </a:t>
            </a:r>
            <a:endParaRPr lang="en-US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Wniosek składa się osobiście </a:t>
            </a:r>
            <a:endParaRPr lang="en-US" sz="1600" dirty="0"/>
          </a:p>
          <a:p>
            <a:pPr marL="1231900" lvl="2" indent="-32385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7EFAEFE-FC64-4B9C-93F0-C397A37C32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135" y="2133600"/>
            <a:ext cx="2880366" cy="2880366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A46F1968-473C-4CD2-B87C-2E160F7683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0032" y="1773157"/>
            <a:ext cx="432854" cy="4328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6632"/>
            <a:ext cx="7560840" cy="1488331"/>
          </a:xfrm>
        </p:spPr>
        <p:txBody>
          <a:bodyPr/>
          <a:lstStyle/>
          <a:p>
            <a:r>
              <a:rPr lang="pl-PL" sz="2800" dirty="0"/>
              <a:t>Akademicki punkt informacyjno-doradczy dla studentów w </a:t>
            </a:r>
            <a:r>
              <a:rPr lang="pl-PL" sz="2800" dirty="0" err="1"/>
              <a:t>Welcome</a:t>
            </a:r>
            <a:r>
              <a:rPr lang="pl-PL" sz="2800" dirty="0"/>
              <a:t> Center UAM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5DD8E-80C4-43F1-8979-E7D233E8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lvl="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Otwarty w każdą środę 8:00-16:00 </a:t>
            </a:r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adres: </a:t>
            </a:r>
            <a:r>
              <a:rPr lang="pl-PL" sz="2000" dirty="0" err="1"/>
              <a:t>Welcome</a:t>
            </a:r>
            <a:r>
              <a:rPr lang="pl-PL" sz="2000" dirty="0"/>
              <a:t> Centre UAM, ulica Święty Marcin 78 /róg ulicy Kościuszki, Poznań </a:t>
            </a:r>
          </a:p>
          <a:p>
            <a:pPr marL="431800" lvl="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Tylko dla studentów</a:t>
            </a:r>
          </a:p>
          <a:p>
            <a:pPr marL="831850" lvl="1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uzyskasz informacje z zakresu  procedury legalizacji pobytu</a:t>
            </a:r>
          </a:p>
          <a:p>
            <a:pPr marL="831850" lvl="1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uzyskasz pomoc przy wypełnianiu wniosków</a:t>
            </a:r>
          </a:p>
          <a:p>
            <a:pPr marL="831850" lvl="1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Zarezerwujesz bliski termin na złożenie wniosku o pobyt czasowy w Wydziale Spraw Cudzoziemców z osobistym stawiennictwem i pobraniem odcisków palców </a:t>
            </a:r>
          </a:p>
          <a:p>
            <a:pPr marL="508000" lvl="1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Zarezerwuj wizytę w punkcie telefonicznie pod numerem: 61 829 44 34 </a:t>
            </a:r>
            <a:r>
              <a:rPr lang="pl-PL" dirty="0"/>
              <a:t> lub mailowo</a:t>
            </a:r>
            <a:r>
              <a:rPr lang="pl-PL" sz="2000" dirty="0"/>
              <a:t>: 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welcome@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amu.edu.pl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129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3710DD42-8499-483A-812F-9E6965830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236" y="2492896"/>
            <a:ext cx="1224182" cy="1224182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C5542106-19E9-4AAA-B012-03F3164B6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295560"/>
            <a:ext cx="6465925" cy="216024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8E42001-81BB-4CAF-ACE3-5F109B9934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6021242"/>
            <a:ext cx="2085013" cy="451143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0450223E-4874-4700-93C9-AA11F551B471}"/>
              </a:ext>
            </a:extLst>
          </p:cNvPr>
          <p:cNvSpPr txBox="1"/>
          <p:nvPr/>
        </p:nvSpPr>
        <p:spPr>
          <a:xfrm>
            <a:off x="3059832" y="5914414"/>
            <a:ext cx="4293163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Bezpieczna Przystań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Projekt „</a:t>
            </a:r>
            <a:r>
              <a:rPr lang="pl-PL" sz="1000" dirty="0">
                <a:solidFill>
                  <a:srgbClr val="0083A5"/>
                </a:solidFill>
              </a:rPr>
              <a:t>Wielkopolska - Wspólna Przyszłość</a:t>
            </a:r>
            <a:r>
              <a:rPr lang="pl-PL" sz="1000" dirty="0">
                <a:solidFill>
                  <a:srgbClr val="0083A5"/>
                </a:solidFill>
                <a:latin typeface="+mj-lt"/>
              </a:rPr>
              <a:t>”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Współfinansowany z Programu Krajowego Funduszu Azylu, Migracji i 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Integracji</a:t>
            </a: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4B5A5CD2-C212-4FFD-95EA-46EFC1996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132856"/>
            <a:ext cx="8089981" cy="3781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>
                <a:solidFill>
                  <a:srgbClr val="0083A5"/>
                </a:solidFill>
                <a:latin typeface="Open Sans" pitchFamily="32" charset="0"/>
              </a:rPr>
              <a:t>Plac Wolności 17, 61-739 Poznań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Informacja: +48 61 850 87 77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b="1" dirty="0">
                <a:solidFill>
                  <a:srgbClr val="0083A5"/>
                </a:solidFill>
                <a:latin typeface="Open Sans" pitchFamily="32" charset="0"/>
              </a:rPr>
              <a:t>WSC Kontakt - </a:t>
            </a:r>
            <a:r>
              <a:rPr lang="pl-PL" sz="1600" dirty="0">
                <a:solidFill>
                  <a:srgbClr val="0070C0"/>
                </a:solidFill>
                <a:latin typeface="Open Sans" pitchFamily="3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www.migrant.poznan.uw.gov.pl</a:t>
            </a:r>
            <a:r>
              <a:rPr lang="pl-PL" sz="1600" dirty="0">
                <a:solidFill>
                  <a:srgbClr val="0070C0"/>
                </a:solidFill>
                <a:latin typeface="Open Sans" pitchFamily="32" charset="0"/>
              </a:rPr>
              <a:t>  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70C0"/>
                </a:solidFill>
                <a:latin typeface="Open Sans" pitchFamily="32" charset="0"/>
              </a:rPr>
              <a:t> 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Godziny otwarcia: Pon.:       9:30-18:00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                                  Wt.-Pt.:   8:15-15:15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Punkt podawczy: 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	                    Pon.-Pt.:   8:15 - 15:15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Punkt informacyjny: 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	                    Pon.:        10:30 - 18:00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                                  Wt.-Pt. :    8:15-15:15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Punkt informacyjno-doradczy dla studentów w </a:t>
            </a: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Welcome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 Center UAM </a:t>
            </a:r>
            <a:r>
              <a:rPr lang="pl-PL" sz="1200" dirty="0">
                <a:solidFill>
                  <a:srgbClr val="0083A5"/>
                </a:solidFill>
                <a:latin typeface="Open Sans" pitchFamily="32" charset="0"/>
              </a:rPr>
              <a:t>(ul. Św. Marcin 78,</a:t>
            </a:r>
            <a:r>
              <a:rPr lang="pl-PL" sz="1200">
                <a:solidFill>
                  <a:srgbClr val="0083A5"/>
                </a:solidFill>
                <a:latin typeface="Open Sans" pitchFamily="32" charset="0"/>
              </a:rPr>
              <a:t>Poznań</a:t>
            </a:r>
            <a:r>
              <a:rPr lang="pl-PL" sz="1400">
                <a:solidFill>
                  <a:srgbClr val="0083A5"/>
                </a:solidFill>
                <a:latin typeface="Open Sans" pitchFamily="32" charset="0"/>
              </a:rPr>
              <a:t>):</a:t>
            </a:r>
            <a:endParaRPr lang="pl-PL" sz="1400" dirty="0">
              <a:solidFill>
                <a:srgbClr val="0083A5"/>
              </a:solidFill>
              <a:latin typeface="Open Sans" pitchFamily="32" charset="0"/>
            </a:endParaRP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600" dirty="0">
                <a:solidFill>
                  <a:srgbClr val="0083A5"/>
                </a:solidFill>
                <a:latin typeface="Open Sans" pitchFamily="32" charset="0"/>
              </a:rPr>
              <a:t>		       Śr.:            08:00 - 16:00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Omówimy: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988840"/>
            <a:ext cx="7200900" cy="4392487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Procedurę Legalizacji Pobytu - zezwolenie na pobyt czasowy ze względu na studia stacjonarne w Polsce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Procedurę Legalizacji Pobytu – Rejestracja pobytu Obywateli UE</a:t>
            </a:r>
            <a:endParaRPr lang="en-US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Akademicki punkt informacyjno-doradczy dla studentów w </a:t>
            </a:r>
            <a:r>
              <a:rPr lang="pl-PL" dirty="0" err="1"/>
              <a:t>Welcome</a:t>
            </a:r>
            <a:r>
              <a:rPr lang="pl-PL" dirty="0"/>
              <a:t> Center UAM</a:t>
            </a: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87563"/>
            <a:ext cx="7772400" cy="2709589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4400" dirty="0"/>
              <a:t>Procedury </a:t>
            </a:r>
            <a:r>
              <a:rPr lang="pl-PL" sz="4400" dirty="0">
                <a:solidFill>
                  <a:srgbClr val="0083A5"/>
                </a:solidFill>
              </a:rPr>
              <a:t> </a:t>
            </a:r>
            <a:br>
              <a:rPr lang="pl-PL" sz="4400" dirty="0"/>
            </a:br>
            <a:r>
              <a:rPr lang="pl-PL" sz="4400" dirty="0">
                <a:solidFill>
                  <a:srgbClr val="0083A5"/>
                </a:solidFill>
              </a:rPr>
              <a:t>Legalizacji Pobytu</a:t>
            </a:r>
            <a:br>
              <a:rPr lang="pl-PL" sz="4400" dirty="0">
                <a:solidFill>
                  <a:srgbClr val="0083A5"/>
                </a:solidFill>
              </a:rPr>
            </a:br>
            <a:r>
              <a:rPr lang="pl-PL" sz="4400" dirty="0">
                <a:solidFill>
                  <a:srgbClr val="0083A5"/>
                </a:solidFill>
              </a:rPr>
              <a:t>- zezwolenie na pobyt czasowy ze względu na studia stacjonarne w Polsce</a:t>
            </a:r>
            <a:br>
              <a:rPr lang="pl-PL" sz="4400" dirty="0">
                <a:solidFill>
                  <a:srgbClr val="00A6AA"/>
                </a:solidFill>
              </a:rPr>
            </a:br>
            <a:endParaRPr lang="pl-PL" sz="4400" dirty="0">
              <a:solidFill>
                <a:srgbClr val="74C6C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180ECA-7C56-4E34-8DF9-17442C7D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2163"/>
            <a:ext cx="7770813" cy="363538"/>
          </a:xfrm>
        </p:spPr>
        <p:txBody>
          <a:bodyPr/>
          <a:lstStyle/>
          <a:p>
            <a:r>
              <a:rPr lang="pl-PL" dirty="0"/>
              <a:t>Złożenie wniosku </a:t>
            </a:r>
          </a:p>
        </p:txBody>
      </p:sp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5DE3EDE-1C6D-4306-A4D5-7777D58B6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250469"/>
              </p:ext>
            </p:extLst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F98E044B-B101-401F-87C8-614B46E37A5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8094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1511300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Wniosek składa się</a:t>
            </a:r>
            <a:br>
              <a:rPr lang="pl-PL" dirty="0"/>
            </a:br>
            <a:r>
              <a:rPr lang="pl-PL" dirty="0">
                <a:solidFill>
                  <a:srgbClr val="00A6AA"/>
                </a:solidFill>
              </a:rPr>
              <a:t>osobiście</a:t>
            </a:r>
            <a:endParaRPr lang="en-US" dirty="0">
              <a:solidFill>
                <a:srgbClr val="00A6AA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55976" y="2303463"/>
            <a:ext cx="4536504" cy="4005857"/>
          </a:xfrm>
        </p:spPr>
        <p:txBody>
          <a:bodyPr/>
          <a:lstStyle/>
          <a:p>
            <a:pPr marL="0" indent="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sz="2000" dirty="0"/>
              <a:t>W szczególnych przypadkach wniosek może zostać wysłany za pośrednictwem operatora pocztowego jednak nie później niż w ostatnim dniu legalnego pobytu w Polsce (list polecony Poczta Polska)</a:t>
            </a:r>
          </a:p>
          <a:p>
            <a:pPr marL="0" indent="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sz="2000" dirty="0"/>
              <a:t>Wysłanie wniosku za pośrednictwem poczty nie oznacza LEGALNEGO pobytu w Polsce. Należy złożyć oryginały dokumentów (paszport itd.) złożyć odciski palców</a:t>
            </a:r>
            <a:endParaRPr lang="en-US" sz="20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52936"/>
            <a:ext cx="3692608" cy="20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ADBDFB3A-8674-48C5-B064-62FF4B0B3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5013176"/>
            <a:ext cx="1377815" cy="2194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Wymagane dokumenty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412777"/>
            <a:ext cx="7200900" cy="4968552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Formularz wniosku o pobyt czasowy </a:t>
            </a:r>
          </a:p>
          <a:p>
            <a:pPr marL="1689100" lvl="3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000" dirty="0"/>
              <a:t>Link do formularza: </a:t>
            </a:r>
            <a:r>
              <a:rPr lang="pl-PL" sz="1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https://migrant.poznan.uw.gov.pl/pl/do-pobrania/wniosek-zezwolenie-na-pobyt-czasowy-formularz-obowiazujacy-od-27-kwietnia-2019-roku</a:t>
            </a:r>
            <a:r>
              <a:rPr lang="pl-PL" sz="1000" dirty="0"/>
              <a:t> </a:t>
            </a:r>
          </a:p>
          <a:p>
            <a:pPr marL="1689100" lvl="3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b="1" dirty="0">
                <a:solidFill>
                  <a:srgbClr val="00A6AA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 https://www.mos.cudzoziemcy.gov.pl/</a:t>
            </a:r>
            <a:endParaRPr lang="en-US" dirty="0">
              <a:solidFill>
                <a:srgbClr val="00A6AA"/>
              </a:solidFill>
            </a:endParaRP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Ksero paszportu + oryginał do okazania </a:t>
            </a: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Dowód opłaty skarbowej </a:t>
            </a:r>
            <a:r>
              <a:rPr lang="en-US" sz="1800" dirty="0"/>
              <a:t>-  340 PLN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4 zdjęcia biometryczne (nie mogą być starsze niż 6 m-</a:t>
            </a:r>
            <a:r>
              <a:rPr lang="pl-PL" sz="1800" dirty="0" err="1"/>
              <a:t>cy</a:t>
            </a:r>
            <a:r>
              <a:rPr lang="pl-PL" sz="1800" dirty="0"/>
              <a:t>)</a:t>
            </a: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Aktualne potwierdzenie objęcia ubezpieczeniem zdrowotnym 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Aktualne dokumenty potwierdzające posiadanie wystarczających środków na utrzymanie w Polsce </a:t>
            </a:r>
            <a:endParaRPr lang="en-US" sz="18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Aktualne zaświadczenie z uczelni w Polsce na odpowiednim formularzu + dowód opłaty za studia</a:t>
            </a: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Wypełnione i podpisane oświadczenie o wysokości kosztów zamieszkania</a:t>
            </a:r>
            <a:endParaRPr lang="pl-PL" sz="1000" dirty="0"/>
          </a:p>
          <a:p>
            <a:pPr marL="908050" lvl="2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8DADCED-A7B7-40BF-B0CB-5EA5A66200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7756" y="2060848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6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078D4B-E8CC-4545-963D-25D031CC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1" y="548681"/>
            <a:ext cx="6408713" cy="576063"/>
          </a:xfrm>
        </p:spPr>
        <p:txBody>
          <a:bodyPr/>
          <a:lstStyle/>
          <a:p>
            <a:r>
              <a:rPr lang="pl-PL" dirty="0"/>
              <a:t>Zaświadczenia z uczelni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AA65C8-435B-4665-8BB8-73504CFD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8013" cy="5472608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Zaświadczenie o kontynuacji studiów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Podpisane przez osobę upoważnioną (rektor lub osoby przez rektora upoważnione)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Aktualne na dany semestr!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Na poprawnym wzorze formularza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 dołączonym odpisem karty ocen (w przypadku kontynuacji studiów)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Dowód uiszczenia opłaty za studia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Informacja o uregulowaniu opłaty za studia w bieżącym semestrze zawarta w/w zaświadczeniu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Oddzielne zaświadczenie z uczelni potwierdzające uregulowanie opłaty za studia w danym semestrze/roku studiów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Informacja o zwolnieniu z opłaty za studia zawarta w/w zaświadczeniu o kontynuacji studiów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Dowód uiszczenia opłaty za studia za dany semestr/rok nauki z dokumentem potwierdzającym wysokość opłat za studia (umowa zawarta z uczelnią itp.)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5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Ubezpieczenie zdrowotne</a:t>
            </a:r>
            <a:br>
              <a:rPr lang="pl-PL" dirty="0"/>
            </a:br>
            <a:r>
              <a:rPr lang="pl-PL" sz="2400" dirty="0">
                <a:solidFill>
                  <a:srgbClr val="00A6AA"/>
                </a:solidFill>
              </a:rPr>
              <a:t>Prywatna polisa       LUB            Umowa z NFZ</a:t>
            </a:r>
            <a:br>
              <a:rPr lang="pl-PL" sz="2400" dirty="0">
                <a:solidFill>
                  <a:srgbClr val="00A6AA"/>
                </a:solidFill>
              </a:rPr>
            </a:br>
            <a:r>
              <a:rPr lang="pl-PL" sz="2400" dirty="0">
                <a:solidFill>
                  <a:srgbClr val="00A6AA"/>
                </a:solidFill>
              </a:rPr>
              <a:t>                                                   </a:t>
            </a:r>
            <a:endParaRPr lang="pl-PL" sz="1200" dirty="0">
              <a:solidFill>
                <a:srgbClr val="74C6C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2636912"/>
            <a:ext cx="4176464" cy="3672408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800" dirty="0"/>
              <a:t>Ubezpieczenie musi pokrywać pełne koszty leczenia w Polsce </a:t>
            </a:r>
            <a:endParaRPr lang="en-US" sz="18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800" dirty="0"/>
              <a:t>Ubezpieczenie musi być ważne w dniu wydania zezwolenia </a:t>
            </a:r>
            <a:endParaRPr lang="en-US" sz="1800" dirty="0"/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Umowa i potwierdzenia uregulowania opłaty</a:t>
            </a:r>
            <a:endParaRPr lang="en-US" sz="16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60032" y="2780928"/>
            <a:ext cx="4104456" cy="3322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Umowa w oryginale (do wglądu lub do akt/ kopia potwierdzona notarialnie)</a:t>
            </a:r>
            <a:endParaRPr lang="pl-PL" kern="0" dirty="0">
              <a:solidFill>
                <a:srgbClr val="00638E"/>
              </a:solidFill>
              <a:latin typeface="+mn-lt"/>
              <a:ea typeface="+mn-ea"/>
            </a:endParaRPr>
          </a:p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Potwierdzenia uregulowania składek na ubezpieczenie</a:t>
            </a:r>
            <a:r>
              <a:rPr lang="pl-PL" kern="0" dirty="0">
                <a:solidFill>
                  <a:srgbClr val="00638E"/>
                </a:solidFill>
                <a:latin typeface="+mn-lt"/>
                <a:ea typeface="+mn-ea"/>
              </a:rPr>
              <a:t> od zawarcia umowy i ważne na dzień wydawania zezwolenia </a:t>
            </a:r>
            <a:endParaRPr kumimoji="0" lang="pl-PL" b="0" i="0" u="none" strike="noStrike" kern="0" cap="none" spc="0" normalizeH="0" baseline="0" noProof="0" dirty="0">
              <a:ln>
                <a:noFill/>
              </a:ln>
              <a:solidFill>
                <a:srgbClr val="00638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20687"/>
            <a:ext cx="7772400" cy="1368153"/>
          </a:xfrm>
          <a:noFill/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dirty="0"/>
              <a:t>Środki na utrzymanie</a:t>
            </a:r>
            <a:br>
              <a:rPr lang="pl-PL" dirty="0"/>
            </a:br>
            <a:r>
              <a:rPr lang="pl-PL" sz="1800" spc="-1" dirty="0">
                <a:solidFill>
                  <a:srgbClr val="0083A5"/>
                </a:solidFill>
                <a:uFill>
                  <a:solidFill>
                    <a:srgbClr val="FFFFFF"/>
                  </a:solidFill>
                </a:uFill>
              </a:rPr>
              <a:t>776PLN na miesiąc (600zł jeśli członkowie rodziny są w Polsce i wspólnie zamieszkują), po odliczeniu kosztów zamieszkania*, z uwzględnieniem okresu studiów</a:t>
            </a:r>
            <a:b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4176464" cy="4680520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Oficjalne stypendium (z uczelni przyjmującej, stypendium rządowe itp.)</a:t>
            </a:r>
            <a:endParaRPr lang="en-US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Aktualne zaświadczenie o stanie konta bankowego z banku w Polsce lub UE – podpisane i opieczętowane przez pracownika banku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Zaświadczenie o zatrudnieniu i wysokości zarobków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Czeki podróżne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Zaświadczenie z banku o limicie na karcie kredytowej</a:t>
            </a:r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200" dirty="0"/>
              <a:t>Dokumenty nie mogą być wydane wcześniej niż 30 dni przed złożeniem wniosku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39544" y="2420889"/>
            <a:ext cx="4104456" cy="1656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200zł na bilet powrotny </a:t>
            </a:r>
          </a:p>
          <a:p>
            <a:pPr marL="850900" lvl="1" indent="0" hangingPunct="1">
              <a:lnSpc>
                <a:spcPct val="102000"/>
              </a:lnSpc>
              <a:spcAft>
                <a:spcPts val="1413"/>
              </a:spcAft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sz="1200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</a:rPr>
              <a:t>(dla krajów sąsiadujących z Polską )</a:t>
            </a:r>
            <a:endParaRPr lang="pl-PL" sz="1200" kern="0" dirty="0">
              <a:solidFill>
                <a:srgbClr val="00638E"/>
              </a:solidFill>
              <a:latin typeface="+mn-lt"/>
              <a:ea typeface="+mn-ea"/>
            </a:endParaRPr>
          </a:p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2500zł</a:t>
            </a:r>
            <a:r>
              <a:rPr kumimoji="0" lang="pl-PL" sz="1600" b="0" i="0" u="none" strike="noStrike" kern="0" cap="none" spc="0" normalizeH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bilet powrotny </a:t>
            </a:r>
          </a:p>
          <a:p>
            <a:pPr marL="850900" lvl="1" indent="0" hangingPunct="1">
              <a:lnSpc>
                <a:spcPct val="102000"/>
              </a:lnSpc>
              <a:spcAft>
                <a:spcPts val="1413"/>
              </a:spcAft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sz="1200" b="0" i="0" u="none" strike="noStrike" kern="0" cap="none" spc="0" normalizeH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(dla innym krajów )</a:t>
            </a:r>
            <a:endParaRPr kumimoji="0" lang="pl-PL" sz="1200" b="0" i="0" u="none" strike="noStrike" kern="0" cap="none" spc="0" normalizeH="0" baseline="0" noProof="0" dirty="0">
              <a:ln>
                <a:noFill/>
              </a:ln>
              <a:solidFill>
                <a:srgbClr val="00638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9BD1A32-F833-4356-A40F-57891166F669}"/>
              </a:ext>
            </a:extLst>
          </p:cNvPr>
          <p:cNvSpPr txBox="1"/>
          <p:nvPr/>
        </p:nvSpPr>
        <p:spPr>
          <a:xfrm>
            <a:off x="6216066" y="5756296"/>
            <a:ext cx="2915816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83A5"/>
                </a:solidFill>
              </a:rPr>
              <a:t>*</a:t>
            </a:r>
            <a:r>
              <a:rPr lang="pl-PL" sz="1400" dirty="0">
                <a:solidFill>
                  <a:srgbClr val="0083A5"/>
                </a:solidFill>
              </a:rPr>
              <a:t>koszty zamieszkania nie dotyczą obywateli Białorusi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A56AD0F-C19E-45EE-BD3B-0C0D624D6C80}"/>
              </a:ext>
            </a:extLst>
          </p:cNvPr>
          <p:cNvSpPr txBox="1"/>
          <p:nvPr/>
        </p:nvSpPr>
        <p:spPr>
          <a:xfrm>
            <a:off x="6012159" y="4293096"/>
            <a:ext cx="2915816" cy="1179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0083A5"/>
                </a:solidFill>
                <a:latin typeface="+mj-lt"/>
              </a:rPr>
              <a:t>Jak liczyć wystarczające środki na utrzymanie w Polsce?</a:t>
            </a:r>
          </a:p>
          <a:p>
            <a:r>
              <a:rPr lang="pl-PL" sz="1200" dirty="0">
                <a:solidFill>
                  <a:srgbClr val="0083A5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https://migrant.poznan.uw.gov.pl/pl/faq/ile-srodkow-finansowych-powinienem-wykazac-uzyskac-zezwolenie-na-pobyt-czasowy-ze-wzgledu-na</a:t>
            </a:r>
            <a:r>
              <a:rPr lang="pl-PL" sz="1200" dirty="0">
                <a:solidFill>
                  <a:srgbClr val="0083A5"/>
                </a:solidFill>
                <a:latin typeface="+mj-lt"/>
              </a:rPr>
              <a:t>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3BBB81E-C835-42F4-B3CF-A493259B44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79201"/>
            <a:ext cx="504079" cy="5040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1315</Words>
  <Application>Microsoft Office PowerPoint</Application>
  <PresentationFormat>Pokaz na ekranie (4:3)</PresentationFormat>
  <Paragraphs>237</Paragraphs>
  <Slides>19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Microsoft YaHei</vt:lpstr>
      <vt:lpstr>Arial</vt:lpstr>
      <vt:lpstr>Calibri</vt:lpstr>
      <vt:lpstr>Open Sans</vt:lpstr>
      <vt:lpstr>Times New Roman</vt:lpstr>
      <vt:lpstr>Motyw pakietu Office</vt:lpstr>
      <vt:lpstr>Prezentacja programu PowerPoint</vt:lpstr>
      <vt:lpstr>Omówimy: </vt:lpstr>
      <vt:lpstr>Procedury   Legalizacji Pobytu - zezwolenie na pobyt czasowy ze względu na studia stacjonarne w Polsce </vt:lpstr>
      <vt:lpstr>Złożenie wniosku </vt:lpstr>
      <vt:lpstr>Wniosek składa się osobiście</vt:lpstr>
      <vt:lpstr>Wymagane dokumenty </vt:lpstr>
      <vt:lpstr>Zaświadczenia z uczelni</vt:lpstr>
      <vt:lpstr>Ubezpieczenie zdrowotne Prywatna polisa       LUB            Umowa z NFZ                                                    </vt:lpstr>
      <vt:lpstr>Środki na utrzymanie 776PLN na miesiąc (600zł jeśli członkowie rodziny są w Polsce i wspólnie zamieszkują), po odliczeniu kosztów zamieszkania*, z uwzględnieniem okresu studiów </vt:lpstr>
      <vt:lpstr>Koszty zamieszkania</vt:lpstr>
      <vt:lpstr> POPEŁNIANE BŁĘDY</vt:lpstr>
      <vt:lpstr>Okres zezwolenia </vt:lpstr>
      <vt:lpstr>Karta pobytu </vt:lpstr>
      <vt:lpstr>Ważne </vt:lpstr>
      <vt:lpstr>Numery kont bankowych</vt:lpstr>
      <vt:lpstr>Procedury   Legalizacji Pobytu - obywatele krajów UE + Szwajcaria i Norwegia</vt:lpstr>
      <vt:lpstr>Wymagane dokumenty</vt:lpstr>
      <vt:lpstr>Akademicki punkt informacyjno-doradczy dla studentów w Welcome Center UAM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Asia</dc:creator>
  <cp:lastModifiedBy>Joanna Ciesielczak</cp:lastModifiedBy>
  <cp:revision>130</cp:revision>
  <cp:lastPrinted>1601-01-01T00:00:00Z</cp:lastPrinted>
  <dcterms:created xsi:type="dcterms:W3CDTF">1601-01-01T00:00:00Z</dcterms:created>
  <dcterms:modified xsi:type="dcterms:W3CDTF">2023-09-26T06:24:17Z</dcterms:modified>
</cp:coreProperties>
</file>