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52" r:id="rId4"/>
    <p:sldId id="372" r:id="rId5"/>
    <p:sldId id="364" r:id="rId6"/>
    <p:sldId id="373" r:id="rId7"/>
    <p:sldId id="383" r:id="rId8"/>
    <p:sldId id="367" r:id="rId9"/>
    <p:sldId id="375" r:id="rId10"/>
    <p:sldId id="374" r:id="rId11"/>
    <p:sldId id="366" r:id="rId12"/>
    <p:sldId id="381" r:id="rId13"/>
    <p:sldId id="376" r:id="rId14"/>
    <p:sldId id="378" r:id="rId15"/>
    <p:sldId id="382" r:id="rId16"/>
    <p:sldId id="319" r:id="rId17"/>
    <p:sldId id="379" r:id="rId18"/>
  </p:sldIdLst>
  <p:sldSz cx="12193588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A5"/>
    <a:srgbClr val="00638E"/>
    <a:srgbClr val="003399"/>
    <a:srgbClr val="4784FF"/>
    <a:srgbClr val="A6DF73"/>
    <a:srgbClr val="74C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>
      <p:cViewPr varScale="1">
        <p:scale>
          <a:sx n="77" d="100"/>
          <a:sy n="77" d="100"/>
        </p:scale>
        <p:origin x="883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1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3DC522B-6DEF-4D0C-84D9-637E574B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6109AC3-C16C-43D5-A59C-26EA685F059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BE59FEE-AE79-477D-A97C-6A7751C15F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E062CC4-CAAD-4BB0-BC04-BBE366F9A3F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918F0B2-C6E9-41C2-AFD0-C9A804B48DF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07E5D86-05E4-4D05-8EA1-652E654AB6A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E3C0913-5DB1-435B-BB40-1F21F5BD68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EDEA7BA-C513-4202-9DCB-C17AC5A575B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0CA7F2-AC08-4F1D-9B1C-20ED4B1837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523C63-AA80-4D69-8707-9A6D69D85D45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C3795A7F-AEC4-4C5F-8BAE-63214B128D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26368DC-DF4D-4834-B24C-BF9D68B0EB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8991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1063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91322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0485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85219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3941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768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302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0189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023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4173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5899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2188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FE7443-5772-4AA0-BF41-6D619967B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8EC1C6-73A6-42EF-AF2C-7DCC4EB7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B7DFC-3F81-477D-804B-9346F41CC3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62A5AD-1983-40EE-A505-BFC094C869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8FC65-09F3-4DA4-BF70-539857F68A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56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EA85F-485F-4D6E-A26D-DD840237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793194-EC8C-40C1-BEE6-CCBD728DE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036B9A-C28D-47F8-A2DD-F249D54C2C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0799D8-1EDD-488B-9182-BD23499953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85BB61-878E-421A-AA4A-70B03B56FF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3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7B3CBD-DDD9-478F-BE3E-F00763F7B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792163"/>
            <a:ext cx="2741613" cy="53355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E937C8-EEA4-44FE-8AA2-7219FF5E9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792163"/>
            <a:ext cx="8077200" cy="533558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B3D03A-12ED-4726-8EDF-33BC367D5C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2A8BF5-3BAA-4C2F-ABB1-5820151254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F4FE25-4862-4298-9BCC-6BB66DE899D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66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DF38A-79BA-4CDB-A946-3CE9AC25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A5ACB-C357-40CE-9170-D20F9D75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0EDFED-BF63-4BC2-A6C9-D922DA2C45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EF9DC1-4445-4E7A-96B0-6AB50EE8919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E634DF-F816-4E3D-B242-E313CEBA8B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37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F2E21-380C-4D29-873C-F7CB6448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18B3DE-5891-4E1C-9F1F-A4C76FAF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D2D1CA-A28E-490D-BF01-B83B513CDD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0194A4F-DC78-4AB7-824E-2E1F10133A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7706B2-1299-4071-998B-3BA4F416E39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72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FBAF1-7C54-4286-B094-38102269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3D2F1B-6C1F-4C76-9082-F0CE1F4A9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27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3A28DF-DEB1-4AF4-ADEE-709F6472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27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12BA38-7F54-45B4-91E6-92CAAC4F8A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2545C1-EAFD-4D63-9E9D-F798DEC1C2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02F7FF-9A42-4E24-87C2-EAD9DF11270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303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46F3D-C19F-4A08-B0E4-0CB90B73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AEBE8E-C69C-4399-B8F3-6117AF453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78F145-538D-473C-81E3-47948E84B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0821587-B55C-464A-A535-992F4DF46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59A227-8C06-4F75-B298-0D85D5462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2916D6B-7A1A-4C17-8412-B31A0775C4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F9BB9A3-6A23-44EF-8BF0-34813B9277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B7E1B5-FFB5-4E18-9BC2-713D49D508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36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FED26-0E7F-4977-90F7-AB87DE53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A898041-E0C7-419A-BC69-F0E8892AFB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80D0BB-A348-4963-944D-01A04EF88E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A828D7-68D4-4A59-A2FB-FF9F7E0B1E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761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CB98927-ECC7-440C-A347-B36114FE3A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E130ED-A714-448A-9E54-A113DEC3BA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15F79B-6075-4E07-B156-8B13E3CE80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21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7AC972-DAA1-420F-B095-1DABE9FC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EB69A-1D9D-4F3B-A56A-4E21D8B0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B3906A-D783-4020-96BB-B7095D633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D08BFF-E88A-43D7-A555-10DA782159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0DC373-9DB2-49E6-B585-FE6414D855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B8635-279A-47A4-9D7D-E7E208EC015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397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B7D71-324C-44F5-AAF3-73960CAF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2385686-326B-40CA-8EEC-3463F0D2E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7FB568-35F8-4C4D-A027-779A7313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A69B05-B643-4B57-8234-A3BE4ABBEA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5384BC-6ED9-4060-9DE8-00E78AB3D4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849F6C-8A87-41CC-96D8-27C09EEBC95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67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E29EDD8C-BC84-4237-B9E3-74325338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D70BD786-7065-4E71-A7AE-C25E457F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92163"/>
            <a:ext cx="103600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89B081-B734-4763-B77B-57D695B73E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6613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FDC1BF5-275D-4B2E-9295-D8AD3169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7B8A76-B1B0-463E-8726-E3B7ABBB41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2188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3F544D5-C568-45E7-B1EA-FC5804E391E2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C8F028-C080-4BAE-B418-250A0B06C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00638E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2pPr>
      <a:lvl3pPr marL="11430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3pPr>
      <a:lvl4pPr marL="16002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4pPr>
      <a:lvl5pPr marL="20574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5pPr>
      <a:lvl6pPr marL="25146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6pPr>
      <a:lvl7pPr marL="29718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7pPr>
      <a:lvl8pPr marL="34290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8pPr>
      <a:lvl9pPr marL="38862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638E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83A5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83A5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83A5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83A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s://migrant.poznan.uw.gov.pl/uk/procedury/tymchasove-perebuvannya-dlya-osib-yaki-mayut-pesel-zi-statusom-uk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uwpoznan.atlassian.net/servicedesk/customer/portal/1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2A8735AE-8235-43BC-878E-80ED9D29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22363"/>
            <a:ext cx="10364788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578A9A5B-846E-46AF-9CA3-27737457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4963"/>
            <a:ext cx="1097438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029BA8A-FB09-4099-ACC3-E46F7BED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12913"/>
            <a:ext cx="95250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344" y="836241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4000" dirty="0"/>
              <a:t>Легальна праця громадян України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21261" y="1863181"/>
            <a:ext cx="11953328" cy="49948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600" dirty="0" err="1">
                <a:solidFill>
                  <a:srgbClr val="0083A5"/>
                </a:solidFill>
              </a:rPr>
              <a:t>Обов’язок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повідомляти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u="sng" dirty="0">
                <a:solidFill>
                  <a:srgbClr val="0083A5"/>
                </a:solidFill>
              </a:rPr>
              <a:t>не </a:t>
            </a:r>
            <a:r>
              <a:rPr lang="ru-RU" sz="2600" u="sng" dirty="0" err="1">
                <a:solidFill>
                  <a:srgbClr val="0083A5"/>
                </a:solidFill>
              </a:rPr>
              <a:t>поширюється</a:t>
            </a:r>
            <a:r>
              <a:rPr lang="ru-RU" sz="2600" u="sng" dirty="0">
                <a:solidFill>
                  <a:srgbClr val="0083A5"/>
                </a:solidFill>
              </a:rPr>
              <a:t> </a:t>
            </a:r>
            <a:r>
              <a:rPr lang="ru-RU" sz="2600" dirty="0">
                <a:solidFill>
                  <a:srgbClr val="0083A5"/>
                </a:solidFill>
              </a:rPr>
              <a:t>на </a:t>
            </a:r>
            <a:r>
              <a:rPr lang="ru-RU" sz="2600" dirty="0" err="1">
                <a:solidFill>
                  <a:srgbClr val="0083A5"/>
                </a:solidFill>
              </a:rPr>
              <a:t>громадян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України</a:t>
            </a:r>
            <a:r>
              <a:rPr lang="ru-RU" sz="2600" dirty="0">
                <a:solidFill>
                  <a:srgbClr val="0083A5"/>
                </a:solidFill>
              </a:rPr>
              <a:t>, </a:t>
            </a:r>
            <a:r>
              <a:rPr lang="ru-RU" sz="2600" dirty="0" err="1">
                <a:solidFill>
                  <a:srgbClr val="0083A5"/>
                </a:solidFill>
              </a:rPr>
              <a:t>які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можуть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виконувати</a:t>
            </a:r>
            <a:r>
              <a:rPr lang="ru-RU" sz="2600" dirty="0">
                <a:solidFill>
                  <a:srgbClr val="0083A5"/>
                </a:solidFill>
              </a:rPr>
              <a:t> роботу без </a:t>
            </a:r>
            <a:r>
              <a:rPr lang="ru-RU" sz="2600" dirty="0" err="1">
                <a:solidFill>
                  <a:srgbClr val="0083A5"/>
                </a:solidFill>
              </a:rPr>
              <a:t>дозволу</a:t>
            </a:r>
            <a:r>
              <a:rPr lang="ru-RU" sz="2600" dirty="0">
                <a:solidFill>
                  <a:srgbClr val="0083A5"/>
                </a:solidFill>
              </a:rPr>
              <a:t> (</a:t>
            </a:r>
            <a:r>
              <a:rPr lang="ru-RU" sz="2600" dirty="0" err="1">
                <a:solidFill>
                  <a:srgbClr val="0083A5"/>
                </a:solidFill>
              </a:rPr>
              <a:t>згідно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зі</a:t>
            </a:r>
            <a:r>
              <a:rPr lang="ru-RU" sz="2600" dirty="0">
                <a:solidFill>
                  <a:srgbClr val="0083A5"/>
                </a:solidFill>
              </a:rPr>
              <a:t> ст. 87 Закону «Про </a:t>
            </a:r>
            <a:r>
              <a:rPr lang="ru-RU" sz="2600" dirty="0" err="1">
                <a:solidFill>
                  <a:srgbClr val="0083A5"/>
                </a:solidFill>
              </a:rPr>
              <a:t>сприяння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працевлаштуванню</a:t>
            </a:r>
            <a:r>
              <a:rPr lang="ru-RU" sz="2600" dirty="0">
                <a:solidFill>
                  <a:srgbClr val="0083A5"/>
                </a:solidFill>
              </a:rPr>
              <a:t> та </a:t>
            </a:r>
            <a:r>
              <a:rPr lang="ru-RU" sz="2600" dirty="0" err="1">
                <a:solidFill>
                  <a:srgbClr val="0083A5"/>
                </a:solidFill>
              </a:rPr>
              <a:t>інститути</a:t>
            </a:r>
            <a:r>
              <a:rPr lang="ru-RU" sz="2600" dirty="0">
                <a:solidFill>
                  <a:srgbClr val="0083A5"/>
                </a:solidFill>
              </a:rPr>
              <a:t> ринку </a:t>
            </a:r>
            <a:r>
              <a:rPr lang="ru-RU" sz="2600" dirty="0" err="1">
                <a:solidFill>
                  <a:srgbClr val="0083A5"/>
                </a:solidFill>
              </a:rPr>
              <a:t>праці</a:t>
            </a:r>
            <a:r>
              <a:rPr lang="ru-RU" sz="2600" dirty="0">
                <a:solidFill>
                  <a:srgbClr val="0083A5"/>
                </a:solidFill>
              </a:rPr>
              <a:t>»), </a:t>
            </a:r>
            <a:r>
              <a:rPr lang="ru-RU" sz="2600" dirty="0" err="1">
                <a:solidFill>
                  <a:srgbClr val="0083A5"/>
                </a:solidFill>
              </a:rPr>
              <a:t>наприклад</a:t>
            </a:r>
            <a:r>
              <a:rPr lang="ru-RU" sz="2600" dirty="0">
                <a:solidFill>
                  <a:srgbClr val="0083A5"/>
                </a:solidFill>
              </a:rPr>
              <a:t>, на </a:t>
            </a:r>
            <a:r>
              <a:rPr lang="ru-RU" sz="2600" dirty="0" err="1">
                <a:solidFill>
                  <a:srgbClr val="0083A5"/>
                </a:solidFill>
              </a:rPr>
              <a:t>власників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дозволу</a:t>
            </a:r>
            <a:r>
              <a:rPr lang="ru-RU" sz="2600" dirty="0">
                <a:solidFill>
                  <a:srgbClr val="0083A5"/>
                </a:solidFill>
              </a:rPr>
              <a:t> на </a:t>
            </a:r>
            <a:r>
              <a:rPr lang="ru-RU" sz="2600" dirty="0" err="1">
                <a:solidFill>
                  <a:srgbClr val="0083A5"/>
                </a:solidFill>
              </a:rPr>
              <a:t>постійне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проживання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або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дозволу</a:t>
            </a:r>
            <a:r>
              <a:rPr lang="ru-RU" sz="2600" dirty="0">
                <a:solidFill>
                  <a:srgbClr val="0083A5"/>
                </a:solidFill>
              </a:rPr>
              <a:t> на </a:t>
            </a:r>
            <a:r>
              <a:rPr lang="ru-RU" sz="2600" dirty="0" err="1">
                <a:solidFill>
                  <a:srgbClr val="0083A5"/>
                </a:solidFill>
              </a:rPr>
              <a:t>перебування</a:t>
            </a:r>
            <a:r>
              <a:rPr lang="ru-RU" sz="2600" dirty="0">
                <a:solidFill>
                  <a:srgbClr val="0083A5"/>
                </a:solidFill>
              </a:rPr>
              <a:t> </a:t>
            </a:r>
            <a:r>
              <a:rPr lang="ru-RU" sz="2600" dirty="0" err="1">
                <a:solidFill>
                  <a:srgbClr val="0083A5"/>
                </a:solidFill>
              </a:rPr>
              <a:t>довгострокового</a:t>
            </a:r>
            <a:r>
              <a:rPr lang="ru-RU" sz="2600" dirty="0">
                <a:solidFill>
                  <a:srgbClr val="0083A5"/>
                </a:solidFill>
              </a:rPr>
              <a:t> резидента ЄС.</a:t>
            </a:r>
          </a:p>
          <a:p>
            <a:pPr marL="107950" indent="0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err="1"/>
              <a:t>Тимчасове</a:t>
            </a:r>
            <a:r>
              <a:rPr lang="ru-RU" b="1" dirty="0"/>
              <a:t> </a:t>
            </a:r>
            <a:r>
              <a:rPr lang="ru-RU" b="1" dirty="0" err="1"/>
              <a:t>перебування</a:t>
            </a:r>
            <a:r>
              <a:rPr lang="ru-RU" b="1" dirty="0"/>
              <a:t> та робота і </a:t>
            </a:r>
            <a:r>
              <a:rPr lang="ru-RU" b="1" dirty="0" err="1"/>
              <a:t>повідомлення</a:t>
            </a:r>
            <a:endParaRPr lang="ru-RU" b="1" dirty="0"/>
          </a:p>
          <a:p>
            <a:pPr marL="107950" indent="0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>
                <a:solidFill>
                  <a:srgbClr val="0083A5"/>
                </a:solidFill>
              </a:rPr>
              <a:t>Іноземець зобов'язаний повідомити р</a:t>
            </a:r>
            <a:r>
              <a:rPr lang="ru-RU" sz="2400" dirty="0" err="1">
                <a:solidFill>
                  <a:srgbClr val="0083A5"/>
                </a:solidFill>
              </a:rPr>
              <a:t>оботодавця</a:t>
            </a:r>
            <a:r>
              <a:rPr lang="ru-RU" sz="2400" dirty="0">
                <a:solidFill>
                  <a:srgbClr val="0083A5"/>
                </a:solidFill>
              </a:rPr>
              <a:t> про </a:t>
            </a:r>
            <a:r>
              <a:rPr lang="ru-RU" sz="2400" dirty="0" err="1">
                <a:solidFill>
                  <a:srgbClr val="0083A5"/>
                </a:solidFill>
              </a:rPr>
              <a:t>отримання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рішення</a:t>
            </a:r>
            <a:r>
              <a:rPr lang="ru-RU" sz="2400" dirty="0">
                <a:solidFill>
                  <a:srgbClr val="0083A5"/>
                </a:solidFill>
              </a:rPr>
              <a:t> про </a:t>
            </a:r>
            <a:r>
              <a:rPr lang="ru-RU" sz="2400" dirty="0" err="1">
                <a:solidFill>
                  <a:srgbClr val="0083A5"/>
                </a:solidFill>
              </a:rPr>
              <a:t>тимчасове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перебування</a:t>
            </a:r>
            <a:r>
              <a:rPr lang="ru-RU" sz="2400" dirty="0">
                <a:solidFill>
                  <a:srgbClr val="0083A5"/>
                </a:solidFill>
              </a:rPr>
              <a:t> та роботу </a:t>
            </a:r>
            <a:r>
              <a:rPr lang="ru-RU" sz="2400" dirty="0" err="1">
                <a:solidFill>
                  <a:srgbClr val="0083A5"/>
                </a:solidFill>
              </a:rPr>
              <a:t>протягом</a:t>
            </a:r>
            <a:r>
              <a:rPr lang="ru-RU" sz="2400" dirty="0">
                <a:solidFill>
                  <a:srgbClr val="0083A5"/>
                </a:solidFill>
              </a:rPr>
              <a:t> 7 </a:t>
            </a:r>
            <a:r>
              <a:rPr lang="ru-RU" sz="2400" dirty="0" err="1">
                <a:solidFill>
                  <a:srgbClr val="0083A5"/>
                </a:solidFill>
              </a:rPr>
              <a:t>днів</a:t>
            </a:r>
            <a:r>
              <a:rPr lang="ru-RU" sz="2400" dirty="0">
                <a:solidFill>
                  <a:srgbClr val="0083A5"/>
                </a:solidFill>
              </a:rPr>
              <a:t> з моменту </a:t>
            </a:r>
            <a:r>
              <a:rPr lang="ru-RU" sz="2400" dirty="0" err="1">
                <a:solidFill>
                  <a:srgbClr val="0083A5"/>
                </a:solidFill>
              </a:rPr>
              <a:t>його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вручення</a:t>
            </a:r>
            <a:r>
              <a:rPr lang="ru-RU" sz="2400" dirty="0">
                <a:solidFill>
                  <a:srgbClr val="0083A5"/>
                </a:solidFill>
              </a:rPr>
              <a:t>.</a:t>
            </a:r>
            <a:endParaRPr lang="pl-PL" sz="2400" dirty="0">
              <a:solidFill>
                <a:srgbClr val="0083A5"/>
              </a:solidFill>
            </a:endParaRP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Якщо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іноземець</a:t>
            </a:r>
            <a:r>
              <a:rPr lang="ru-RU" sz="2400" dirty="0">
                <a:solidFill>
                  <a:srgbClr val="0083A5"/>
                </a:solidFill>
              </a:rPr>
              <a:t> почав </a:t>
            </a:r>
            <a:r>
              <a:rPr lang="ru-RU" sz="2400" dirty="0" err="1">
                <a:solidFill>
                  <a:srgbClr val="0083A5"/>
                </a:solidFill>
              </a:rPr>
              <a:t>працювати</a:t>
            </a:r>
            <a:r>
              <a:rPr lang="ru-RU" sz="2400" dirty="0">
                <a:solidFill>
                  <a:srgbClr val="0083A5"/>
                </a:solidFill>
              </a:rPr>
              <a:t> до </a:t>
            </a:r>
            <a:r>
              <a:rPr lang="ru-RU" sz="2400" dirty="0" err="1">
                <a:solidFill>
                  <a:srgbClr val="0083A5"/>
                </a:solidFill>
              </a:rPr>
              <a:t>отримання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дозволу</a:t>
            </a:r>
            <a:r>
              <a:rPr lang="ru-RU" sz="2400" dirty="0">
                <a:solidFill>
                  <a:srgbClr val="0083A5"/>
                </a:solidFill>
              </a:rPr>
              <a:t> на </a:t>
            </a:r>
            <a:r>
              <a:rPr lang="ru-RU" sz="2400" dirty="0" err="1">
                <a:solidFill>
                  <a:srgbClr val="0083A5"/>
                </a:solidFill>
              </a:rPr>
              <a:t>тимчасове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перебування</a:t>
            </a:r>
            <a:r>
              <a:rPr lang="ru-RU" sz="2400" dirty="0">
                <a:solidFill>
                  <a:srgbClr val="0083A5"/>
                </a:solidFill>
              </a:rPr>
              <a:t> та роботу (</a:t>
            </a:r>
            <a:r>
              <a:rPr lang="ru-RU" sz="2400" dirty="0" err="1">
                <a:solidFill>
                  <a:srgbClr val="0083A5"/>
                </a:solidFill>
              </a:rPr>
              <a:t>наприклад</a:t>
            </a:r>
            <a:r>
              <a:rPr lang="ru-RU" sz="2400" dirty="0">
                <a:solidFill>
                  <a:srgbClr val="0083A5"/>
                </a:solidFill>
              </a:rPr>
              <a:t>, на </a:t>
            </a:r>
            <a:r>
              <a:rPr lang="ru-RU" sz="2400" dirty="0" err="1">
                <a:solidFill>
                  <a:srgbClr val="0083A5"/>
                </a:solidFill>
              </a:rPr>
              <a:t>підставі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попереднього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дозволу</a:t>
            </a:r>
            <a:r>
              <a:rPr lang="ru-RU" sz="2400" dirty="0">
                <a:solidFill>
                  <a:srgbClr val="0083A5"/>
                </a:solidFill>
              </a:rPr>
              <a:t> на </a:t>
            </a:r>
            <a:r>
              <a:rPr lang="ru-RU" sz="2400" dirty="0" err="1">
                <a:solidFill>
                  <a:srgbClr val="0083A5"/>
                </a:solidFill>
              </a:rPr>
              <a:t>тимчасове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перебування</a:t>
            </a:r>
            <a:r>
              <a:rPr lang="ru-RU" sz="2400" dirty="0">
                <a:solidFill>
                  <a:srgbClr val="0083A5"/>
                </a:solidFill>
              </a:rPr>
              <a:t>) і </a:t>
            </a:r>
            <a:r>
              <a:rPr lang="ru-RU" sz="2400" dirty="0" err="1">
                <a:solidFill>
                  <a:srgbClr val="0083A5"/>
                </a:solidFill>
              </a:rPr>
              <a:t>має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намір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продовжувати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працювати</a:t>
            </a:r>
            <a:r>
              <a:rPr lang="ru-RU" sz="2400" dirty="0">
                <a:solidFill>
                  <a:srgbClr val="0083A5"/>
                </a:solidFill>
              </a:rPr>
              <a:t> у того ж </a:t>
            </a:r>
            <a:r>
              <a:rPr lang="ru-RU" sz="2400" dirty="0" err="1">
                <a:solidFill>
                  <a:srgbClr val="0083A5"/>
                </a:solidFill>
              </a:rPr>
              <a:t>роботодавця</a:t>
            </a:r>
            <a:r>
              <a:rPr lang="ru-RU" sz="2400" dirty="0">
                <a:solidFill>
                  <a:srgbClr val="0083A5"/>
                </a:solidFill>
              </a:rPr>
              <a:t> на тих самих </a:t>
            </a:r>
            <a:r>
              <a:rPr lang="ru-RU" sz="2400" dirty="0" err="1">
                <a:solidFill>
                  <a:srgbClr val="0083A5"/>
                </a:solidFill>
              </a:rPr>
              <a:t>умовах</a:t>
            </a:r>
            <a:r>
              <a:rPr lang="ru-RU" sz="2400" dirty="0">
                <a:solidFill>
                  <a:srgbClr val="0083A5"/>
                </a:solidFill>
              </a:rPr>
              <a:t>, </a:t>
            </a:r>
            <a:r>
              <a:rPr lang="ru-RU" sz="2400" dirty="0" err="1">
                <a:solidFill>
                  <a:srgbClr val="0083A5"/>
                </a:solidFill>
              </a:rPr>
              <a:t>роботодавець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подає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повідомлення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протягом</a:t>
            </a:r>
            <a:r>
              <a:rPr lang="ru-RU" sz="2400" dirty="0">
                <a:solidFill>
                  <a:srgbClr val="0083A5"/>
                </a:solidFill>
              </a:rPr>
              <a:t> 7 </a:t>
            </a:r>
            <a:r>
              <a:rPr lang="ru-RU" sz="2400" dirty="0" err="1">
                <a:solidFill>
                  <a:srgbClr val="0083A5"/>
                </a:solidFill>
              </a:rPr>
              <a:t>днів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після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отримання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інформації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від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іноземця</a:t>
            </a:r>
            <a:r>
              <a:rPr lang="ru-RU" sz="2400" dirty="0">
                <a:solidFill>
                  <a:srgbClr val="0083A5"/>
                </a:solidFill>
              </a:rPr>
              <a:t>.</a:t>
            </a:r>
            <a:endParaRPr lang="pl-PL" sz="2400" dirty="0">
              <a:solidFill>
                <a:srgbClr val="0083A5"/>
              </a:solidFill>
            </a:endParaRPr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b="1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EC68B67B-0DB2-6E43-9385-9BABE189D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0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841" y="1141354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3200" dirty="0"/>
              <a:t>Можливість подати заяву на тимчасове перебування для осіб, що мають PESEL зі статусом UKR</a:t>
            </a:r>
            <a:endParaRPr lang="uk-UA" altLang="pl-PL" sz="32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28082" y="2344578"/>
            <a:ext cx="11845113" cy="4524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200" dirty="0" err="1"/>
              <a:t>Іноземці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PESEL </a:t>
            </a:r>
            <a:r>
              <a:rPr lang="ru-RU" sz="2200" dirty="0" err="1"/>
              <a:t>зі</a:t>
            </a:r>
            <a:r>
              <a:rPr lang="ru-RU" sz="2200" dirty="0"/>
              <a:t> статусом UKR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подавати</a:t>
            </a:r>
            <a:r>
              <a:rPr lang="ru-RU" sz="2200" dirty="0"/>
              <a:t> заяви на </a:t>
            </a:r>
            <a:r>
              <a:rPr lang="ru-RU" sz="2200" dirty="0" err="1"/>
              <a:t>наступні</a:t>
            </a:r>
            <a:r>
              <a:rPr lang="ru-RU" sz="2200" dirty="0"/>
              <a:t> </a:t>
            </a:r>
            <a:r>
              <a:rPr lang="ru-RU" sz="2200" dirty="0" err="1"/>
              <a:t>види</a:t>
            </a:r>
            <a:r>
              <a:rPr lang="ru-RU" sz="2200" dirty="0"/>
              <a:t> </a:t>
            </a:r>
            <a:r>
              <a:rPr lang="ru-RU" sz="2200" dirty="0" err="1"/>
              <a:t>тимчасового</a:t>
            </a:r>
            <a:r>
              <a:rPr lang="ru-RU" sz="2200" dirty="0"/>
              <a:t> </a:t>
            </a:r>
            <a:r>
              <a:rPr lang="ru-RU" sz="2200" dirty="0" err="1"/>
              <a:t>перебування</a:t>
            </a:r>
            <a:r>
              <a:rPr lang="pl-PL" sz="2200" dirty="0"/>
              <a:t>: 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dirty="0" err="1"/>
              <a:t>Тимчасове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та робота (ст. 114 Закону «Про </a:t>
            </a:r>
            <a:r>
              <a:rPr lang="ru-RU" sz="2000" dirty="0" err="1"/>
              <a:t>іноземців</a:t>
            </a:r>
            <a:r>
              <a:rPr lang="ru-RU" sz="2000" dirty="0"/>
              <a:t>»)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dirty="0" err="1"/>
              <a:t>Тимчасове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з метою </a:t>
            </a:r>
            <a:r>
              <a:rPr lang="ru-RU" sz="2000" dirty="0" err="1"/>
              <a:t>виконування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для </a:t>
            </a:r>
            <a:r>
              <a:rPr lang="ru-RU" sz="2000" dirty="0" err="1"/>
              <a:t>висококваліфікованих</a:t>
            </a:r>
            <a:r>
              <a:rPr lang="ru-RU" sz="2000" dirty="0"/>
              <a:t> </a:t>
            </a:r>
            <a:r>
              <a:rPr lang="ru-RU" sz="2000" dirty="0" err="1"/>
              <a:t>фахівців</a:t>
            </a:r>
            <a:r>
              <a:rPr lang="ru-RU" sz="2000" dirty="0"/>
              <a:t> (ст. 127 Закону «Про </a:t>
            </a:r>
            <a:r>
              <a:rPr lang="ru-RU" sz="2000" dirty="0" err="1"/>
              <a:t>іноземців</a:t>
            </a:r>
            <a:r>
              <a:rPr lang="ru-RU" sz="2000" dirty="0"/>
              <a:t>»)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dirty="0"/>
              <a:t>Тимчасове перебування з метою ведення господарської діяльності </a:t>
            </a:r>
            <a:r>
              <a:rPr lang="pl-PL" sz="2000" dirty="0"/>
              <a:t>(</a:t>
            </a:r>
            <a:r>
              <a:rPr lang="uk-UA" sz="2000" dirty="0"/>
              <a:t>ст. 142 </a:t>
            </a:r>
            <a:r>
              <a:rPr lang="ru-RU" sz="2000" dirty="0"/>
              <a:t>Закону «Про </a:t>
            </a:r>
            <a:r>
              <a:rPr lang="ru-RU" sz="2000" dirty="0" err="1"/>
              <a:t>іноземців</a:t>
            </a:r>
            <a:r>
              <a:rPr lang="ru-RU" sz="2000" dirty="0"/>
              <a:t>»)</a:t>
            </a:r>
            <a:endParaRPr lang="pl-PL" sz="2000" dirty="0"/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dirty="0" err="1"/>
              <a:t>Тимчасове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для члена </a:t>
            </a:r>
            <a:r>
              <a:rPr lang="ru-RU" sz="2000" dirty="0" err="1"/>
              <a:t>сім'ї</a:t>
            </a:r>
            <a:r>
              <a:rPr lang="ru-RU" sz="2000" dirty="0"/>
              <a:t> </a:t>
            </a:r>
            <a:r>
              <a:rPr lang="ru-RU" sz="2000" dirty="0" err="1"/>
              <a:t>громадянина</a:t>
            </a:r>
            <a:r>
              <a:rPr lang="ru-RU" sz="2000" dirty="0"/>
              <a:t> </a:t>
            </a:r>
            <a:r>
              <a:rPr lang="ru-RU" sz="2000" dirty="0" err="1"/>
              <a:t>Польщі</a:t>
            </a:r>
            <a:r>
              <a:rPr lang="ru-RU" sz="2000" dirty="0"/>
              <a:t> </a:t>
            </a:r>
            <a:r>
              <a:rPr lang="pl-PL" sz="2000" dirty="0"/>
              <a:t>(</a:t>
            </a:r>
            <a:r>
              <a:rPr lang="uk-UA" sz="2000" dirty="0"/>
              <a:t>ст.</a:t>
            </a:r>
            <a:r>
              <a:rPr lang="pl-PL" sz="2000" dirty="0"/>
              <a:t> 158 </a:t>
            </a:r>
            <a:r>
              <a:rPr lang="ru-RU" sz="2000" dirty="0"/>
              <a:t>Закону «Про </a:t>
            </a:r>
            <a:r>
              <a:rPr lang="ru-RU" sz="2000" dirty="0" err="1"/>
              <a:t>іноземців</a:t>
            </a:r>
            <a:r>
              <a:rPr lang="ru-RU" sz="2000" dirty="0"/>
              <a:t>») 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dirty="0"/>
              <a:t>Тимчасове перебування для возз'єднання з </a:t>
            </a:r>
            <a:r>
              <a:rPr lang="uk-UA" sz="2000" dirty="0" err="1"/>
              <a:t>сімєю</a:t>
            </a:r>
            <a:r>
              <a:rPr lang="uk-UA" sz="2000" dirty="0"/>
              <a:t> </a:t>
            </a:r>
            <a:r>
              <a:rPr lang="pl-PL" sz="2000" dirty="0"/>
              <a:t>(</a:t>
            </a:r>
            <a:r>
              <a:rPr lang="uk-UA" sz="2000" dirty="0" err="1"/>
              <a:t>ст</a:t>
            </a:r>
            <a:r>
              <a:rPr lang="pl-PL" sz="2000" dirty="0"/>
              <a:t>. 159 </a:t>
            </a:r>
            <a:r>
              <a:rPr lang="uk-UA" sz="2000" dirty="0"/>
              <a:t>Закону </a:t>
            </a:r>
            <a:r>
              <a:rPr lang="ru-RU" sz="2000" dirty="0"/>
              <a:t>«Про </a:t>
            </a:r>
            <a:r>
              <a:rPr lang="ru-RU" sz="2000" dirty="0" err="1"/>
              <a:t>іноземців</a:t>
            </a:r>
            <a:r>
              <a:rPr lang="ru-RU" sz="2000" dirty="0"/>
              <a:t>») </a:t>
            </a:r>
            <a:endParaRPr lang="uk-UA" sz="2000" dirty="0"/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b="1" dirty="0" err="1">
                <a:solidFill>
                  <a:srgbClr val="0083A5"/>
                </a:solidFill>
              </a:rPr>
              <a:t>Рішення</a:t>
            </a:r>
            <a:r>
              <a:rPr lang="ru-RU" sz="2000" b="1" dirty="0">
                <a:solidFill>
                  <a:srgbClr val="0083A5"/>
                </a:solidFill>
              </a:rPr>
              <a:t> є </a:t>
            </a:r>
            <a:r>
              <a:rPr lang="ru-RU" sz="2000" b="1" dirty="0" err="1">
                <a:solidFill>
                  <a:srgbClr val="0083A5"/>
                </a:solidFill>
              </a:rPr>
              <a:t>необов’язковим</a:t>
            </a:r>
            <a:r>
              <a:rPr lang="ru-RU" sz="2000" b="1" dirty="0">
                <a:solidFill>
                  <a:srgbClr val="0083A5"/>
                </a:solidFill>
              </a:rPr>
              <a:t> і </a:t>
            </a:r>
            <a:r>
              <a:rPr lang="ru-RU" sz="2000" b="1" dirty="0" err="1">
                <a:solidFill>
                  <a:srgbClr val="0083A5"/>
                </a:solidFill>
              </a:rPr>
              <a:t>адресоване</a:t>
            </a:r>
            <a:r>
              <a:rPr lang="ru-RU" sz="2000" b="1" dirty="0">
                <a:solidFill>
                  <a:srgbClr val="0083A5"/>
                </a:solidFill>
              </a:rPr>
              <a:t> особам, </a:t>
            </a:r>
            <a:r>
              <a:rPr lang="ru-RU" sz="2000" b="1" dirty="0" err="1">
                <a:solidFill>
                  <a:srgbClr val="0083A5"/>
                </a:solidFill>
              </a:rPr>
              <a:t>які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почуваються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впевнено</a:t>
            </a:r>
            <a:r>
              <a:rPr lang="ru-RU" sz="2000" b="1" dirty="0">
                <a:solidFill>
                  <a:srgbClr val="0083A5"/>
                </a:solidFill>
              </a:rPr>
              <a:t> в </a:t>
            </a:r>
            <a:r>
              <a:rPr lang="ru-RU" sz="2000" b="1" dirty="0" err="1">
                <a:solidFill>
                  <a:srgbClr val="0083A5"/>
                </a:solidFill>
              </a:rPr>
              <a:t>Польщі</a:t>
            </a:r>
            <a:r>
              <a:rPr lang="ru-RU" sz="2000" b="1" dirty="0">
                <a:solidFill>
                  <a:srgbClr val="0083A5"/>
                </a:solidFill>
              </a:rPr>
              <a:t>, </a:t>
            </a:r>
            <a:r>
              <a:rPr lang="ru-RU" sz="2000" b="1" dirty="0" err="1">
                <a:solidFill>
                  <a:srgbClr val="0083A5"/>
                </a:solidFill>
              </a:rPr>
              <a:t>адже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отримання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дозволу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означає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відмову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від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використання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тимчасового</a:t>
            </a:r>
            <a:r>
              <a:rPr lang="ru-RU" sz="2000" b="1" dirty="0">
                <a:solidFill>
                  <a:srgbClr val="0083A5"/>
                </a:solidFill>
              </a:rPr>
              <a:t> </a:t>
            </a:r>
            <a:r>
              <a:rPr lang="ru-RU" sz="2000" b="1" dirty="0" err="1">
                <a:solidFill>
                  <a:srgbClr val="0083A5"/>
                </a:solidFill>
              </a:rPr>
              <a:t>захисту</a:t>
            </a:r>
            <a:r>
              <a:rPr lang="ru-RU" sz="2000" b="1" dirty="0">
                <a:solidFill>
                  <a:srgbClr val="0083A5"/>
                </a:solidFill>
              </a:rPr>
              <a:t>.</a:t>
            </a:r>
            <a:endParaRPr lang="pl-PL" sz="2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B6BC967C-009C-8BB4-0775-4AD33158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91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841" y="1141354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3200" dirty="0"/>
              <a:t>Можливість подати заяву на тимчасове перебування для осіб, що мають PESEL зі статусом UKR</a:t>
            </a:r>
            <a:endParaRPr lang="pl-PL" altLang="pl-PL" sz="32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28082" y="2344578"/>
            <a:ext cx="11845113" cy="4524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/>
              <a:t>Подача </a:t>
            </a:r>
            <a:r>
              <a:rPr lang="uk-UA" sz="2400" b="1" dirty="0"/>
              <a:t>заяви НЕ ВИМАГАЄ особистої явки в управлінні</a:t>
            </a:r>
            <a:r>
              <a:rPr lang="pl-PL" sz="2400" b="1" dirty="0"/>
              <a:t>!</a:t>
            </a:r>
            <a:endParaRPr lang="pl-PL" sz="2400" dirty="0"/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Детальніше</a:t>
            </a:r>
            <a:r>
              <a:rPr lang="ru-RU" sz="2400" dirty="0"/>
              <a:t> про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дозволу</a:t>
            </a:r>
            <a:r>
              <a:rPr lang="ru-RU" sz="2400" dirty="0"/>
              <a:t> та </a:t>
            </a:r>
            <a:r>
              <a:rPr lang="ru-RU" sz="2400" dirty="0" err="1"/>
              <a:t>документи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подати,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на </a:t>
            </a:r>
            <a:r>
              <a:rPr lang="ru-RU" sz="2400" dirty="0" err="1"/>
              <a:t>нашому</a:t>
            </a:r>
            <a:r>
              <a:rPr lang="ru-RU" sz="2400" dirty="0"/>
              <a:t> </a:t>
            </a:r>
            <a:r>
              <a:rPr lang="ru-RU" sz="2400" dirty="0" err="1"/>
              <a:t>сайті</a:t>
            </a:r>
            <a:r>
              <a:rPr lang="ru-RU" sz="2400" dirty="0"/>
              <a:t>: </a:t>
            </a:r>
            <a:r>
              <a:rPr lang="pl-PL" sz="2400" dirty="0">
                <a:solidFill>
                  <a:srgbClr val="0083A5"/>
                </a:solidFill>
                <a:hlinkClick r:id="rId4"/>
              </a:rPr>
              <a:t>https://migrant.poznan.uw.gov.pl/uk/procedury/tymchasove-perebuvannya-dlya-osib-yaki-mayut-pesel-zi-statusom-ukr</a:t>
            </a:r>
            <a:endParaRPr lang="uk-UA" sz="2400" dirty="0">
              <a:solidFill>
                <a:srgbClr val="0083A5"/>
              </a:solidFill>
            </a:endParaRP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Дозвіл</a:t>
            </a:r>
            <a:r>
              <a:rPr lang="ru-RU" sz="2400" dirty="0">
                <a:solidFill>
                  <a:srgbClr val="0083A5"/>
                </a:solidFill>
              </a:rPr>
              <a:t> для </a:t>
            </a:r>
            <a:r>
              <a:rPr lang="ru-RU" sz="2400" dirty="0" err="1">
                <a:solidFill>
                  <a:srgbClr val="0083A5"/>
                </a:solidFill>
              </a:rPr>
              <a:t>членів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сім'ї</a:t>
            </a:r>
            <a:r>
              <a:rPr lang="ru-RU" sz="2400" dirty="0">
                <a:solidFill>
                  <a:srgbClr val="0083A5"/>
                </a:solidFill>
              </a:rPr>
              <a:t> - </a:t>
            </a:r>
            <a:r>
              <a:rPr lang="ru-RU" sz="2400" dirty="0" err="1">
                <a:solidFill>
                  <a:srgbClr val="0083A5"/>
                </a:solidFill>
              </a:rPr>
              <a:t>згідно</a:t>
            </a:r>
            <a:r>
              <a:rPr lang="ru-RU" sz="2400" dirty="0">
                <a:solidFill>
                  <a:srgbClr val="0083A5"/>
                </a:solidFill>
              </a:rPr>
              <a:t> з </a:t>
            </a:r>
            <a:r>
              <a:rPr lang="ru-RU" sz="2400" dirty="0" err="1">
                <a:solidFill>
                  <a:srgbClr val="0083A5"/>
                </a:solidFill>
              </a:rPr>
              <a:t>визначенням</a:t>
            </a:r>
            <a:r>
              <a:rPr lang="ru-RU" sz="2400" dirty="0">
                <a:solidFill>
                  <a:srgbClr val="0083A5"/>
                </a:solidFill>
              </a:rPr>
              <a:t> (ст.159 абз.3 Закону «Про </a:t>
            </a:r>
            <a:r>
              <a:rPr lang="ru-RU" sz="2400" dirty="0" err="1">
                <a:solidFill>
                  <a:srgbClr val="0083A5"/>
                </a:solidFill>
              </a:rPr>
              <a:t>іноземців</a:t>
            </a:r>
            <a:r>
              <a:rPr lang="ru-RU" sz="2400" dirty="0">
                <a:solidFill>
                  <a:srgbClr val="0083A5"/>
                </a:solidFill>
              </a:rPr>
              <a:t>»), </a:t>
            </a:r>
            <a:r>
              <a:rPr lang="ru-RU" sz="2400" b="1" dirty="0">
                <a:solidFill>
                  <a:srgbClr val="0083A5"/>
                </a:solidFill>
              </a:rPr>
              <a:t>членом </a:t>
            </a:r>
            <a:r>
              <a:rPr lang="ru-RU" sz="2400" b="1" dirty="0" err="1">
                <a:solidFill>
                  <a:srgbClr val="0083A5"/>
                </a:solidFill>
              </a:rPr>
              <a:t>сім'ї</a:t>
            </a:r>
            <a:r>
              <a:rPr lang="ru-RU" sz="2400" b="1" dirty="0">
                <a:solidFill>
                  <a:srgbClr val="0083A5"/>
                </a:solidFill>
              </a:rPr>
              <a:t> є </a:t>
            </a:r>
            <a:r>
              <a:rPr lang="ru-RU" sz="2400" b="1" dirty="0" err="1">
                <a:solidFill>
                  <a:srgbClr val="0083A5"/>
                </a:solidFill>
              </a:rPr>
              <a:t>лише</a:t>
            </a:r>
            <a:r>
              <a:rPr lang="ru-RU" sz="2400" b="1" dirty="0">
                <a:solidFill>
                  <a:srgbClr val="0083A5"/>
                </a:solidFill>
              </a:rPr>
              <a:t> </a:t>
            </a:r>
            <a:r>
              <a:rPr lang="ru-RU" sz="2400" b="1" dirty="0" err="1">
                <a:solidFill>
                  <a:srgbClr val="0083A5"/>
                </a:solidFill>
              </a:rPr>
              <a:t>неповнолітня</a:t>
            </a:r>
            <a:r>
              <a:rPr lang="ru-RU" sz="2400" b="1" dirty="0">
                <a:solidFill>
                  <a:srgbClr val="0083A5"/>
                </a:solidFill>
              </a:rPr>
              <a:t> </a:t>
            </a:r>
            <a:r>
              <a:rPr lang="ru-RU" sz="2400" b="1" dirty="0" err="1">
                <a:solidFill>
                  <a:srgbClr val="0083A5"/>
                </a:solidFill>
              </a:rPr>
              <a:t>дитина</a:t>
            </a:r>
            <a:r>
              <a:rPr lang="ru-RU" sz="2400" b="1" dirty="0">
                <a:solidFill>
                  <a:srgbClr val="0083A5"/>
                </a:solidFill>
              </a:rPr>
              <a:t> </a:t>
            </a:r>
            <a:r>
              <a:rPr lang="ru-RU" sz="2400" b="1" dirty="0" err="1">
                <a:solidFill>
                  <a:srgbClr val="0083A5"/>
                </a:solidFill>
              </a:rPr>
              <a:t>або</a:t>
            </a:r>
            <a:r>
              <a:rPr lang="ru-RU" sz="2400" b="1" dirty="0">
                <a:solidFill>
                  <a:srgbClr val="0083A5"/>
                </a:solidFill>
              </a:rPr>
              <a:t> один з </a:t>
            </a:r>
            <a:r>
              <a:rPr lang="ru-RU" sz="2400" b="1" dirty="0" err="1">
                <a:solidFill>
                  <a:srgbClr val="0083A5"/>
                </a:solidFill>
              </a:rPr>
              <a:t>подружжя</a:t>
            </a:r>
            <a:r>
              <a:rPr lang="ru-RU" sz="2400" b="1" dirty="0">
                <a:solidFill>
                  <a:srgbClr val="0083A5"/>
                </a:solidFill>
              </a:rPr>
              <a:t>.</a:t>
            </a:r>
            <a:br>
              <a:rPr lang="pl-PL" sz="2400" b="1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  <a:sym typeface="Wingdings" panose="05000000000000000000" pitchFamily="2" charset="2"/>
              </a:rPr>
              <a:t>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тільки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такі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особи 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зможуть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отримати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дозвіл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після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</a:t>
            </a:r>
            <a:r>
              <a:rPr lang="ru-RU" sz="2000" dirty="0" err="1">
                <a:solidFill>
                  <a:srgbClr val="0083A5"/>
                </a:solidFill>
                <a:sym typeface="Wingdings" panose="05000000000000000000" pitchFamily="2" charset="2"/>
              </a:rPr>
              <a:t>виконання</a:t>
            </a:r>
            <a:r>
              <a:rPr lang="ru-RU" sz="2000" dirty="0">
                <a:solidFill>
                  <a:srgbClr val="0083A5"/>
                </a:solidFill>
                <a:sym typeface="Wingdings" panose="05000000000000000000" pitchFamily="2" charset="2"/>
              </a:rPr>
              <a:t> умов</a:t>
            </a:r>
            <a:r>
              <a:rPr lang="uk-UA" sz="2000" dirty="0">
                <a:solidFill>
                  <a:srgbClr val="0083A5"/>
                </a:solidFill>
                <a:sym typeface="Wingdings" panose="05000000000000000000" pitchFamily="2" charset="2"/>
              </a:rPr>
              <a:t>.</a:t>
            </a:r>
            <a:endParaRPr lang="pl-PL" sz="2000" dirty="0">
              <a:solidFill>
                <a:srgbClr val="0083A5"/>
              </a:solidFill>
              <a:sym typeface="Wingdings" panose="05000000000000000000" pitchFamily="2" charset="2"/>
            </a:endParaRPr>
          </a:p>
          <a:p>
            <a:pPr marL="831850" lvl="1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dirty="0">
                <a:sym typeface="Wingdings" panose="05000000000000000000" pitchFamily="2" charset="2"/>
              </a:rPr>
              <a:t>І</a:t>
            </a:r>
            <a:r>
              <a:rPr lang="ru-RU" dirty="0" err="1">
                <a:sym typeface="Wingdings" panose="05000000000000000000" pitchFamily="2" charset="2"/>
              </a:rPr>
              <a:t>нші</a:t>
            </a:r>
            <a:r>
              <a:rPr lang="ru-RU" dirty="0">
                <a:sym typeface="Wingdings" panose="05000000000000000000" pitchFamily="2" charset="2"/>
              </a:rPr>
              <a:t> особи, </a:t>
            </a:r>
            <a:r>
              <a:rPr lang="ru-RU" dirty="0" err="1">
                <a:sym typeface="Wingdings" panose="05000000000000000000" pitchFamily="2" charset="2"/>
              </a:rPr>
              <a:t>що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ru-RU" dirty="0" err="1">
                <a:sym typeface="Wingdings" panose="05000000000000000000" pitchFamily="2" charset="2"/>
              </a:rPr>
              <a:t>мають</a:t>
            </a:r>
            <a:r>
              <a:rPr lang="ru-RU" dirty="0">
                <a:sym typeface="Wingdings" panose="05000000000000000000" pitchFamily="2" charset="2"/>
              </a:rPr>
              <a:t> PESEL </a:t>
            </a:r>
            <a:r>
              <a:rPr lang="ru-RU" dirty="0" err="1">
                <a:sym typeface="Wingdings" panose="05000000000000000000" pitchFamily="2" charset="2"/>
              </a:rPr>
              <a:t>зі</a:t>
            </a:r>
            <a:r>
              <a:rPr lang="ru-RU" dirty="0">
                <a:sym typeface="Wingdings" panose="05000000000000000000" pitchFamily="2" charset="2"/>
              </a:rPr>
              <a:t> статусом UKR - </a:t>
            </a:r>
            <a:r>
              <a:rPr lang="ru-RU" dirty="0" err="1">
                <a:sym typeface="Wingdings" panose="05000000000000000000" pitchFamily="2" charset="2"/>
              </a:rPr>
              <a:t>наприклад</a:t>
            </a:r>
            <a:r>
              <a:rPr lang="ru-RU" dirty="0">
                <a:sym typeface="Wingdings" panose="05000000000000000000" pitchFamily="2" charset="2"/>
              </a:rPr>
              <a:t>, </a:t>
            </a:r>
            <a:r>
              <a:rPr lang="ru-RU" dirty="0" err="1">
                <a:sym typeface="Wingdings" panose="05000000000000000000" pitchFamily="2" charset="2"/>
              </a:rPr>
              <a:t>дорослі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ru-RU" dirty="0" err="1">
                <a:sym typeface="Wingdings" panose="05000000000000000000" pitchFamily="2" charset="2"/>
              </a:rPr>
              <a:t>діти</a:t>
            </a:r>
            <a:r>
              <a:rPr lang="ru-RU" dirty="0">
                <a:sym typeface="Wingdings" panose="05000000000000000000" pitchFamily="2" charset="2"/>
              </a:rPr>
              <a:t>, </a:t>
            </a:r>
            <a:r>
              <a:rPr lang="ru-RU" dirty="0" err="1">
                <a:sym typeface="Wingdings" panose="05000000000000000000" pitchFamily="2" charset="2"/>
              </a:rPr>
              <a:t>які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ru-RU" dirty="0" err="1">
                <a:sym typeface="Wingdings" panose="05000000000000000000" pitchFamily="2" charset="2"/>
              </a:rPr>
              <a:t>приєднуються</a:t>
            </a:r>
            <a:r>
              <a:rPr lang="ru-RU" dirty="0">
                <a:sym typeface="Wingdings" panose="05000000000000000000" pitchFamily="2" charset="2"/>
              </a:rPr>
              <a:t> до </a:t>
            </a:r>
            <a:r>
              <a:rPr lang="ru-RU" dirty="0" err="1">
                <a:sym typeface="Wingdings" panose="05000000000000000000" pitchFamily="2" charset="2"/>
              </a:rPr>
              <a:t>батьків</a:t>
            </a:r>
            <a:r>
              <a:rPr lang="ru-RU" dirty="0">
                <a:sym typeface="Wingdings" panose="05000000000000000000" pitchFamily="2" charset="2"/>
              </a:rPr>
              <a:t>, батьки, </a:t>
            </a:r>
            <a:r>
              <a:rPr lang="ru-RU" dirty="0" err="1">
                <a:sym typeface="Wingdings" panose="05000000000000000000" pitchFamily="2" charset="2"/>
              </a:rPr>
              <a:t>які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ru-RU" dirty="0" err="1">
                <a:sym typeface="Wingdings" panose="05000000000000000000" pitchFamily="2" charset="2"/>
              </a:rPr>
              <a:t>приєднуються</a:t>
            </a:r>
            <a:r>
              <a:rPr lang="ru-RU" dirty="0">
                <a:sym typeface="Wingdings" panose="05000000000000000000" pitchFamily="2" charset="2"/>
              </a:rPr>
              <a:t> до </a:t>
            </a:r>
            <a:r>
              <a:rPr lang="ru-RU" dirty="0" err="1">
                <a:sym typeface="Wingdings" panose="05000000000000000000" pitchFamily="2" charset="2"/>
              </a:rPr>
              <a:t>своїх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ru-RU" dirty="0" err="1">
                <a:sym typeface="Wingdings" panose="05000000000000000000" pitchFamily="2" charset="2"/>
              </a:rPr>
              <a:t>дітей</a:t>
            </a:r>
            <a:r>
              <a:rPr lang="ru-RU" dirty="0">
                <a:sym typeface="Wingdings" panose="05000000000000000000" pitchFamily="2" charset="2"/>
              </a:rPr>
              <a:t>, </a:t>
            </a:r>
            <a:r>
              <a:rPr lang="ru-RU" b="1" u="sng" dirty="0">
                <a:sym typeface="Wingdings" panose="05000000000000000000" pitchFamily="2" charset="2"/>
              </a:rPr>
              <a:t>не </a:t>
            </a:r>
            <a:r>
              <a:rPr lang="ru-RU" b="1" u="sng" dirty="0" err="1">
                <a:sym typeface="Wingdings" panose="05000000000000000000" pitchFamily="2" charset="2"/>
              </a:rPr>
              <a:t>можуть</a:t>
            </a:r>
            <a:r>
              <a:rPr lang="ru-RU" b="1" u="sng" dirty="0"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подати </a:t>
            </a:r>
            <a:r>
              <a:rPr lang="ru-RU" dirty="0" err="1">
                <a:sym typeface="Wingdings" panose="05000000000000000000" pitchFamily="2" charset="2"/>
              </a:rPr>
              <a:t>заяву</a:t>
            </a:r>
            <a:r>
              <a:rPr lang="ru-RU" dirty="0">
                <a:sym typeface="Wingdings" panose="05000000000000000000" pitchFamily="2" charset="2"/>
              </a:rPr>
              <a:t> на </a:t>
            </a:r>
            <a:r>
              <a:rPr lang="ru-RU" dirty="0" err="1">
                <a:sym typeface="Wingdings" panose="05000000000000000000" pitchFamily="2" charset="2"/>
              </a:rPr>
              <a:t>такий</a:t>
            </a:r>
            <a:r>
              <a:rPr lang="ru-RU" dirty="0">
                <a:sym typeface="Wingdings" panose="05000000000000000000" pitchFamily="2" charset="2"/>
              </a:rPr>
              <a:t> </a:t>
            </a:r>
            <a:r>
              <a:rPr lang="ru-RU" dirty="0" err="1">
                <a:sym typeface="Wingdings" panose="05000000000000000000" pitchFamily="2" charset="2"/>
              </a:rPr>
              <a:t>дозвіл</a:t>
            </a:r>
            <a:r>
              <a:rPr lang="ru-RU" dirty="0">
                <a:sym typeface="Wingdings" panose="05000000000000000000" pitchFamily="2" charset="2"/>
              </a:rPr>
              <a:t>.</a:t>
            </a:r>
            <a:endParaRPr lang="pl-PL" sz="1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B6BC967C-009C-8BB4-0775-4AD33158B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2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pic>
        <p:nvPicPr>
          <p:cNvPr id="60418" name="Obraz 1">
            <a:extLst>
              <a:ext uri="{FF2B5EF4-FFF2-40B4-BE49-F238E27FC236}">
                <a16:creationId xmlns:a16="http://schemas.microsoft.com/office/drawing/2014/main" id="{C6EA8DF1-0D9E-6920-A1DB-3B5A6BAB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15001" r="44586" b="6250"/>
          <a:stretch>
            <a:fillRect/>
          </a:stretch>
        </p:blipFill>
        <p:spPr bwMode="auto">
          <a:xfrm>
            <a:off x="2366963" y="166688"/>
            <a:ext cx="456723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870" y="1087573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2800" b="1" dirty="0">
                <a:effectLst/>
              </a:rPr>
              <a:t>Посвідка на перебування </a:t>
            </a:r>
            <a:r>
              <a:rPr lang="uk-UA" sz="2800" dirty="0"/>
              <a:t>для осіб, які користуються тимчасовим захистом</a:t>
            </a:r>
            <a:endParaRPr lang="pl-PL" altLang="pl-PL" sz="28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74237" y="2309487"/>
            <a:ext cx="11845113" cy="39998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 err="1"/>
              <a:t>Новий</a:t>
            </a:r>
            <a:r>
              <a:rPr lang="ru-RU" dirty="0"/>
              <a:t> шлях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легалізації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тимчасовим</a:t>
            </a:r>
            <a:r>
              <a:rPr lang="ru-RU" dirty="0"/>
              <a:t> </a:t>
            </a:r>
            <a:r>
              <a:rPr lang="ru-RU" dirty="0" err="1"/>
              <a:t>захистом</a:t>
            </a:r>
            <a:r>
              <a:rPr lang="ru-RU" dirty="0"/>
              <a:t>.</a:t>
            </a:r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err="1"/>
              <a:t>Отримати</a:t>
            </a:r>
            <a:r>
              <a:rPr lang="ru-RU" sz="2400" b="1" dirty="0"/>
              <a:t> </a:t>
            </a:r>
            <a:r>
              <a:rPr lang="ru-RU" sz="2400" b="1" dirty="0" err="1"/>
              <a:t>посвідку</a:t>
            </a:r>
            <a:r>
              <a:rPr lang="ru-RU" sz="2400" b="1" dirty="0"/>
              <a:t> на </a:t>
            </a:r>
            <a:r>
              <a:rPr lang="ru-RU" sz="2400" b="1" dirty="0" err="1"/>
              <a:t>перебування</a:t>
            </a:r>
            <a:r>
              <a:rPr lang="ru-RU" sz="2400" b="1" dirty="0"/>
              <a:t> на 3 роки </a:t>
            </a:r>
            <a:r>
              <a:rPr lang="ru-RU" sz="2400" b="1" dirty="0" err="1"/>
              <a:t>можна</a:t>
            </a:r>
            <a:r>
              <a:rPr lang="ru-RU" sz="2400" b="1" dirty="0"/>
              <a:t> буде особам,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відповідають</a:t>
            </a:r>
            <a:r>
              <a:rPr lang="ru-RU" sz="2400" dirty="0"/>
              <a:t> таким </a:t>
            </a:r>
            <a:r>
              <a:rPr lang="ru-RU" sz="2400" dirty="0" err="1"/>
              <a:t>умовам</a:t>
            </a:r>
            <a:r>
              <a:rPr lang="ru-RU" sz="2400" dirty="0"/>
              <a:t>:</a:t>
            </a:r>
            <a:endParaRPr lang="pl-PL" sz="2400" dirty="0"/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>
                <a:solidFill>
                  <a:srgbClr val="0083A5"/>
                </a:solidFill>
              </a:rPr>
              <a:t>Мають статус </a:t>
            </a:r>
            <a:r>
              <a:rPr lang="pl-PL" sz="2400" dirty="0">
                <a:solidFill>
                  <a:srgbClr val="0083A5"/>
                </a:solidFill>
              </a:rPr>
              <a:t>UKR 04.03.2024 </a:t>
            </a:r>
            <a:r>
              <a:rPr lang="uk-UA" sz="2400" dirty="0">
                <a:solidFill>
                  <a:srgbClr val="0083A5"/>
                </a:solidFill>
              </a:rPr>
              <a:t>р</a:t>
            </a:r>
            <a:r>
              <a:rPr lang="pl-PL" sz="2400" dirty="0">
                <a:solidFill>
                  <a:srgbClr val="0083A5"/>
                </a:solidFill>
              </a:rPr>
              <a:t>. </a:t>
            </a:r>
            <a:r>
              <a:rPr lang="uk-UA" sz="2400" dirty="0">
                <a:solidFill>
                  <a:srgbClr val="0083A5"/>
                </a:solidFill>
              </a:rPr>
              <a:t>та</a:t>
            </a:r>
            <a:endParaRPr lang="pl-PL" sz="2400" dirty="0">
              <a:solidFill>
                <a:srgbClr val="0083A5"/>
              </a:solidFill>
            </a:endParaRP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>
                <a:solidFill>
                  <a:srgbClr val="0083A5"/>
                </a:solidFill>
              </a:rPr>
              <a:t>Мають статус </a:t>
            </a:r>
            <a:r>
              <a:rPr lang="pl-PL" sz="2400" dirty="0">
                <a:solidFill>
                  <a:srgbClr val="0083A5"/>
                </a:solidFill>
              </a:rPr>
              <a:t>UKR </a:t>
            </a:r>
            <a:r>
              <a:rPr lang="ru-RU" sz="2400" dirty="0">
                <a:solidFill>
                  <a:srgbClr val="0083A5"/>
                </a:solidFill>
              </a:rPr>
              <a:t>в день </a:t>
            </a:r>
            <a:r>
              <a:rPr lang="ru-RU" sz="2400" dirty="0" err="1">
                <a:solidFill>
                  <a:srgbClr val="0083A5"/>
                </a:solidFill>
              </a:rPr>
              <a:t>подання</a:t>
            </a:r>
            <a:r>
              <a:rPr lang="ru-RU" sz="2400" dirty="0">
                <a:solidFill>
                  <a:srgbClr val="0083A5"/>
                </a:solidFill>
              </a:rPr>
              <a:t> заяви на </a:t>
            </a:r>
            <a:r>
              <a:rPr lang="ru-RU" sz="2400" dirty="0" err="1">
                <a:solidFill>
                  <a:srgbClr val="0083A5"/>
                </a:solidFill>
              </a:rPr>
              <a:t>отримання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посвідки</a:t>
            </a:r>
            <a:r>
              <a:rPr lang="ru-RU" sz="2400" dirty="0">
                <a:solidFill>
                  <a:srgbClr val="0083A5"/>
                </a:solidFill>
              </a:rPr>
              <a:t> на </a:t>
            </a:r>
            <a:r>
              <a:rPr lang="ru-RU" sz="2400" dirty="0" err="1">
                <a:solidFill>
                  <a:srgbClr val="0083A5"/>
                </a:solidFill>
              </a:rPr>
              <a:t>перебування</a:t>
            </a:r>
            <a:r>
              <a:rPr lang="ru-RU" sz="2400" dirty="0">
                <a:solidFill>
                  <a:srgbClr val="0083A5"/>
                </a:solidFill>
              </a:rPr>
              <a:t> та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Мають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  <a:effectLst/>
              </a:rPr>
              <a:t>безперервний</a:t>
            </a:r>
            <a:r>
              <a:rPr lang="ru-RU" sz="2400" dirty="0">
                <a:solidFill>
                  <a:srgbClr val="0083A5"/>
                </a:solidFill>
                <a:effectLst/>
              </a:rPr>
              <a:t> статус UKR не </a:t>
            </a:r>
            <a:r>
              <a:rPr lang="ru-RU" sz="2400" dirty="0" err="1">
                <a:solidFill>
                  <a:srgbClr val="0083A5"/>
                </a:solidFill>
                <a:effectLst/>
              </a:rPr>
              <a:t>менше</a:t>
            </a:r>
            <a:r>
              <a:rPr lang="ru-RU" sz="2400" dirty="0">
                <a:solidFill>
                  <a:srgbClr val="0083A5"/>
                </a:solidFill>
                <a:effectLst/>
              </a:rPr>
              <a:t> 365 </a:t>
            </a:r>
            <a:r>
              <a:rPr lang="ru-RU" sz="2400" dirty="0" err="1">
                <a:solidFill>
                  <a:srgbClr val="0083A5"/>
                </a:solidFill>
                <a:effectLst/>
              </a:rPr>
              <a:t>днів</a:t>
            </a:r>
            <a:endParaRPr lang="pl-PL" sz="2400" b="1" dirty="0">
              <a:solidFill>
                <a:srgbClr val="0083A5"/>
              </a:solidFill>
            </a:endParaRPr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B6BC967C-009C-8BB4-0775-4AD33158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7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870" y="1087573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3600" b="1" dirty="0">
                <a:effectLst/>
              </a:rPr>
              <a:t>Посвідка на перебування </a:t>
            </a:r>
            <a:r>
              <a:rPr lang="uk-UA" sz="3600" dirty="0"/>
              <a:t>для осіб, які користуються тимчасовим захистом</a:t>
            </a:r>
            <a:endParaRPr lang="pl-PL" altLang="pl-PL" sz="60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24252" y="1988839"/>
            <a:ext cx="11845113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>
              <a:solidFill>
                <a:srgbClr val="0083A5"/>
              </a:solidFill>
            </a:endParaRP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/>
              <a:t>Запуск </a:t>
            </a:r>
            <a:r>
              <a:rPr lang="ru-RU" b="1" dirty="0" err="1"/>
              <a:t>сервісу</a:t>
            </a:r>
            <a:r>
              <a:rPr lang="ru-RU" b="1" dirty="0"/>
              <a:t> </a:t>
            </a:r>
            <a:r>
              <a:rPr lang="ru-RU" b="1" dirty="0" err="1"/>
              <a:t>запланований</a:t>
            </a:r>
            <a:r>
              <a:rPr lang="ru-RU" b="1" dirty="0"/>
              <a:t> на </a:t>
            </a:r>
            <a:r>
              <a:rPr lang="ru-RU" b="1" dirty="0" err="1"/>
              <a:t>наступний</a:t>
            </a:r>
            <a:r>
              <a:rPr lang="ru-RU" b="1" dirty="0"/>
              <a:t> </a:t>
            </a:r>
            <a:r>
              <a:rPr lang="ru-RU" b="1" dirty="0" err="1"/>
              <a:t>рік</a:t>
            </a:r>
            <a:endParaRPr lang="ru-RU" b="1" dirty="0"/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>
                <a:solidFill>
                  <a:srgbClr val="0083A5"/>
                </a:solidFill>
              </a:rPr>
              <a:t>Про </a:t>
            </a:r>
            <a:r>
              <a:rPr lang="ru-RU" dirty="0" err="1">
                <a:solidFill>
                  <a:srgbClr val="0083A5"/>
                </a:solidFill>
              </a:rPr>
              <a:t>точну</a:t>
            </a:r>
            <a:r>
              <a:rPr lang="ru-RU" dirty="0">
                <a:solidFill>
                  <a:srgbClr val="0083A5"/>
                </a:solidFill>
              </a:rPr>
              <a:t> дату буде </a:t>
            </a:r>
            <a:r>
              <a:rPr lang="ru-RU" dirty="0" err="1">
                <a:solidFill>
                  <a:srgbClr val="0083A5"/>
                </a:solidFill>
              </a:rPr>
              <a:t>повідомлено</a:t>
            </a:r>
            <a:r>
              <a:rPr lang="ru-RU" dirty="0">
                <a:solidFill>
                  <a:srgbClr val="0083A5"/>
                </a:solidFill>
              </a:rPr>
              <a:t> в </a:t>
            </a:r>
            <a:r>
              <a:rPr lang="ru-RU" dirty="0" err="1">
                <a:solidFill>
                  <a:srgbClr val="0083A5"/>
                </a:solidFill>
              </a:rPr>
              <a:t>окремому</a:t>
            </a:r>
            <a:r>
              <a:rPr lang="ru-RU" dirty="0">
                <a:solidFill>
                  <a:srgbClr val="0083A5"/>
                </a:solidFill>
              </a:rPr>
              <a:t> </a:t>
            </a:r>
            <a:r>
              <a:rPr lang="uk-UA" dirty="0">
                <a:solidFill>
                  <a:srgbClr val="0083A5"/>
                </a:solidFill>
              </a:rPr>
              <a:t>оголошенні.</a:t>
            </a:r>
            <a:endParaRPr lang="pl-PL" sz="2800" dirty="0">
              <a:solidFill>
                <a:srgbClr val="0083A5"/>
              </a:solidFill>
            </a:endParaRP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err="1"/>
              <a:t>Це</a:t>
            </a:r>
            <a:r>
              <a:rPr lang="ru-RU" b="1" dirty="0"/>
              <a:t> буде </a:t>
            </a:r>
            <a:r>
              <a:rPr lang="ru-RU" b="1" dirty="0" err="1"/>
              <a:t>можливо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в </a:t>
            </a:r>
            <a:r>
              <a:rPr lang="ru-RU" b="1" dirty="0" err="1"/>
              <a:t>електронному</a:t>
            </a:r>
            <a:r>
              <a:rPr lang="ru-RU" b="1" dirty="0"/>
              <a:t> </a:t>
            </a:r>
            <a:r>
              <a:rPr lang="ru-RU" b="1" dirty="0" err="1"/>
              <a:t>вигляді</a:t>
            </a:r>
            <a:endParaRPr lang="ru-RU" b="1" dirty="0"/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dirty="0" err="1"/>
              <a:t>Умовою</a:t>
            </a:r>
            <a:r>
              <a:rPr lang="ru-RU" sz="2800" dirty="0"/>
              <a:t> для </a:t>
            </a:r>
            <a:r>
              <a:rPr lang="ru-RU" sz="2800" dirty="0" err="1"/>
              <a:t>отримання</a:t>
            </a:r>
            <a:r>
              <a:rPr lang="ru-RU" sz="2800" dirty="0"/>
              <a:t> такого </a:t>
            </a:r>
            <a:r>
              <a:rPr lang="ru-RU" sz="2800" dirty="0" err="1"/>
              <a:t>дозволу</a:t>
            </a:r>
            <a:r>
              <a:rPr lang="ru-RU" sz="2800" dirty="0"/>
              <a:t>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повні</a:t>
            </a:r>
            <a:r>
              <a:rPr lang="ru-RU" sz="2800" dirty="0"/>
              <a:t> </a:t>
            </a:r>
            <a:r>
              <a:rPr lang="ru-RU" sz="2800" dirty="0" err="1"/>
              <a:t>дані</a:t>
            </a:r>
            <a:r>
              <a:rPr lang="ru-RU" sz="2800" dirty="0"/>
              <a:t> в </a:t>
            </a:r>
            <a:r>
              <a:rPr lang="ru-RU" sz="2800" dirty="0" err="1"/>
              <a:t>реєстрі</a:t>
            </a:r>
            <a:r>
              <a:rPr lang="ru-RU" sz="2800" dirty="0"/>
              <a:t> PESEL</a:t>
            </a:r>
            <a:endParaRPr lang="pl-PL" sz="7200" dirty="0">
              <a:solidFill>
                <a:srgbClr val="0083A5"/>
              </a:solidFill>
            </a:endParaRP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b="1" u="sng" dirty="0">
              <a:solidFill>
                <a:srgbClr val="0083A5"/>
              </a:solidFill>
            </a:endParaRPr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b="1" dirty="0">
              <a:solidFill>
                <a:srgbClr val="0083A5"/>
              </a:solidFill>
            </a:endParaRPr>
          </a:p>
          <a:p>
            <a:pPr marL="107950" indent="0">
              <a:lnSpc>
                <a:spcPct val="10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B6BC967C-009C-8BB4-0775-4AD33158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7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F06BBD5C-083B-2123-D908-5AD0B5E61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EF0B702-6608-0355-5D22-AAE48795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26" y="1957257"/>
            <a:ext cx="82809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2400" dirty="0"/>
              <a:t>https://migrant. poznan.uw.gov.pl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altLang="pl-PL" sz="2400" dirty="0"/>
              <a:t>Контактна форма </a:t>
            </a:r>
            <a:r>
              <a:rPr lang="pl-PL" altLang="pl-PL" sz="2400" dirty="0"/>
              <a:t>WSC KONTAKT </a:t>
            </a:r>
            <a:r>
              <a:rPr lang="pl-PL" altLang="pl-PL" sz="2400" dirty="0">
                <a:solidFill>
                  <a:srgbClr val="0083A5"/>
                </a:solidFill>
                <a:hlinkClick r:id="rId4"/>
              </a:rPr>
              <a:t>https://wuwpoznan.atlassian.net/servicedesk/customer/portal/12</a:t>
            </a:r>
            <a:endParaRPr lang="uk-UA" altLang="pl-PL" sz="2400" dirty="0">
              <a:solidFill>
                <a:srgbClr val="0083A5"/>
              </a:solidFill>
            </a:endParaRP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altLang="pl-PL" sz="2400" dirty="0"/>
              <a:t>Гаряча лінія </a:t>
            </a:r>
            <a:r>
              <a:rPr lang="pl-PL" altLang="pl-PL" sz="2400" dirty="0"/>
              <a:t> +48 61 850 87 77 </a:t>
            </a:r>
          </a:p>
          <a:p>
            <a:pPr marL="431800" indent="-323850">
              <a:lnSpc>
                <a:spcPct val="100000"/>
              </a:lnSpc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altLang="pl-PL" sz="2400" dirty="0"/>
              <a:t>Інформаційні пункти в Познані та представництвах управління</a:t>
            </a:r>
            <a:endParaRPr lang="pl-PL" altLang="pl-PL" sz="2400" dirty="0"/>
          </a:p>
          <a:p>
            <a:pPr marL="107950" indent="0" hangingPunct="1">
              <a:buSzPct val="14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2400" dirty="0"/>
          </a:p>
          <a:p>
            <a:pPr marL="107950" indent="0" hangingPunct="1">
              <a:buSzPct val="14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7293B81-A32A-4ADA-3D0E-A0556A16A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8" y="1556792"/>
            <a:ext cx="1525684" cy="152568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37366DB-9582-B93A-150F-C174288C1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4" y="3036006"/>
            <a:ext cx="1525684" cy="15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5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E328DE5-7165-451A-8966-9CBB67B1D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4345" y="2312876"/>
            <a:ext cx="8064897" cy="2232248"/>
          </a:xfrm>
        </p:spPr>
        <p:txBody>
          <a:bodyPr/>
          <a:lstStyle/>
          <a:p>
            <a:pPr marL="107950" indent="0" algn="ctr">
              <a:buSzPct val="14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altLang="pl-PL" sz="4000" b="1" dirty="0"/>
              <a:t>Дякуємо за увагу!</a:t>
            </a:r>
            <a:endParaRPr lang="pl-PL" altLang="pl-PL" sz="4000" b="1" dirty="0">
              <a:sym typeface="Wingdings" panose="05000000000000000000" pitchFamily="2" charset="2"/>
            </a:endParaRPr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F06BBD5C-083B-2123-D908-5AD0B5E61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202" y="2348880"/>
            <a:ext cx="11088141" cy="1944687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4400" dirty="0" err="1"/>
              <a:t>Зміни</a:t>
            </a:r>
            <a:r>
              <a:rPr lang="ru-RU" sz="4400" dirty="0"/>
              <a:t> </a:t>
            </a:r>
            <a:r>
              <a:rPr lang="uk-UA" sz="4400" dirty="0"/>
              <a:t>до положень Закону для</a:t>
            </a:r>
            <a:r>
              <a:rPr lang="ru-RU" sz="4400" dirty="0"/>
              <a:t> </a:t>
            </a:r>
            <a:r>
              <a:rPr lang="ru-RU" sz="4400" dirty="0" err="1"/>
              <a:t>громадян</a:t>
            </a:r>
            <a:r>
              <a:rPr lang="ru-RU" sz="4400" dirty="0"/>
              <a:t> </a:t>
            </a:r>
            <a:r>
              <a:rPr lang="ru-RU" sz="4400" dirty="0" err="1"/>
              <a:t>України</a:t>
            </a:r>
            <a:r>
              <a:rPr lang="ru-RU" sz="4400" dirty="0"/>
              <a:t> у </a:t>
            </a:r>
            <a:r>
              <a:rPr lang="ru-RU" sz="4400" dirty="0" err="1"/>
              <a:t>зв'язку</a:t>
            </a:r>
            <a:r>
              <a:rPr lang="ru-RU" sz="4400" dirty="0"/>
              <a:t> </a:t>
            </a:r>
            <a:r>
              <a:rPr lang="ru-RU" sz="4400" dirty="0" err="1"/>
              <a:t>зі</a:t>
            </a:r>
            <a:r>
              <a:rPr lang="ru-RU" sz="4400" dirty="0"/>
              <a:t> </a:t>
            </a:r>
            <a:r>
              <a:rPr lang="ru-RU" sz="4400" dirty="0" err="1"/>
              <a:t>збройним</a:t>
            </a:r>
            <a:r>
              <a:rPr lang="ru-RU" sz="4400" dirty="0"/>
              <a:t> </a:t>
            </a:r>
            <a:r>
              <a:rPr lang="ru-RU" sz="4400" dirty="0" err="1"/>
              <a:t>конфліктом</a:t>
            </a:r>
            <a:r>
              <a:rPr lang="ru-RU" sz="4400" dirty="0"/>
              <a:t> на </a:t>
            </a:r>
            <a:r>
              <a:rPr lang="ru-RU" sz="4400" dirty="0" err="1"/>
              <a:t>території</a:t>
            </a:r>
            <a:r>
              <a:rPr lang="ru-RU" sz="4400" dirty="0"/>
              <a:t> </a:t>
            </a:r>
            <a:r>
              <a:rPr lang="ru-RU" sz="4400" dirty="0" err="1"/>
              <a:t>цієї</a:t>
            </a:r>
            <a:r>
              <a:rPr lang="ru-RU" sz="4400" dirty="0"/>
              <a:t> </a:t>
            </a:r>
            <a:r>
              <a:rPr lang="ru-RU" sz="4400" dirty="0" err="1"/>
              <a:t>країни</a:t>
            </a:r>
            <a:endParaRPr lang="pl-PL" altLang="pl-PL" sz="4400" dirty="0">
              <a:solidFill>
                <a:srgbClr val="74C6C7"/>
              </a:solidFill>
            </a:endParaRPr>
          </a:p>
        </p:txBody>
      </p:sp>
      <p:pic>
        <p:nvPicPr>
          <p:cNvPr id="4" name="Obraz 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DB7A905F-8B94-0FD0-A9EC-ABE499FB9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920880" cy="11306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3C85957-4218-0781-AE97-9D5283EBB8FE}"/>
              </a:ext>
            </a:extLst>
          </p:cNvPr>
          <p:cNvSpPr txBox="1"/>
          <p:nvPr/>
        </p:nvSpPr>
        <p:spPr>
          <a:xfrm>
            <a:off x="7896994" y="5487666"/>
            <a:ext cx="34563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rgbClr val="0083A5"/>
                </a:solidFill>
              </a:rPr>
              <a:t>Познань, 09 липня 2024 року</a:t>
            </a:r>
            <a:endParaRPr lang="pl-PL" dirty="0">
              <a:solidFill>
                <a:srgbClr val="0083A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582" y="974903"/>
            <a:ext cx="11845112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altLang="pl-PL" dirty="0">
                <a:solidFill>
                  <a:srgbClr val="0083A5"/>
                </a:solidFill>
              </a:rPr>
              <a:t>П</a:t>
            </a:r>
            <a:r>
              <a:rPr lang="ru-RU" altLang="pl-PL" dirty="0" err="1">
                <a:solidFill>
                  <a:srgbClr val="0083A5"/>
                </a:solidFill>
              </a:rPr>
              <a:t>родовження</a:t>
            </a:r>
            <a:r>
              <a:rPr lang="ru-RU" altLang="pl-PL" dirty="0">
                <a:solidFill>
                  <a:srgbClr val="0083A5"/>
                </a:solidFill>
              </a:rPr>
              <a:t> легального </a:t>
            </a:r>
            <a:r>
              <a:rPr lang="ru-RU" altLang="pl-PL" dirty="0" err="1">
                <a:solidFill>
                  <a:srgbClr val="0083A5"/>
                </a:solidFill>
              </a:rPr>
              <a:t>перебування</a:t>
            </a:r>
            <a:r>
              <a:rPr lang="ru-RU" altLang="pl-PL" dirty="0">
                <a:solidFill>
                  <a:srgbClr val="0083A5"/>
                </a:solidFill>
              </a:rPr>
              <a:t> до 30 вересня 2025 року</a:t>
            </a:r>
            <a:endParaRPr lang="pl-PL" altLang="pl-PL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7061" y="2031464"/>
            <a:ext cx="12094633" cy="48023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dirty="0"/>
              <a:t>Кого це стосується</a:t>
            </a:r>
            <a:r>
              <a:rPr lang="pl-PL" dirty="0"/>
              <a:t>? </a:t>
            </a: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/>
              <a:t>Громадян України</a:t>
            </a:r>
            <a:endParaRPr lang="pl-PL" sz="24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/>
              <a:t>Одного з подружжя громадянина України, який має інше громадянство</a:t>
            </a:r>
            <a:endParaRPr lang="pl-PL" sz="24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/>
              <a:t>Дітей громадян України</a:t>
            </a:r>
            <a:r>
              <a:rPr lang="pl-PL" sz="2400" dirty="0"/>
              <a:t>, </a:t>
            </a:r>
            <a:r>
              <a:rPr lang="uk-UA" sz="2400" dirty="0"/>
              <a:t>які мають інше громадянство</a:t>
            </a:r>
            <a:endParaRPr lang="pl-PL" sz="24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/>
              <a:t>Дітей громадян України, які мають інше громадянство і які прибули до Польщі в період з 24 лютого 2022 року </a:t>
            </a:r>
            <a:r>
              <a:rPr lang="ru-RU" sz="2400" dirty="0"/>
              <a:t> у </a:t>
            </a:r>
            <a:r>
              <a:rPr lang="ru-RU" sz="2400" dirty="0" err="1"/>
              <a:t>зв’язку</a:t>
            </a:r>
            <a:r>
              <a:rPr lang="ru-RU" sz="2400" dirty="0"/>
              <a:t> з </a:t>
            </a:r>
            <a:r>
              <a:rPr lang="ru-RU" sz="2400" dirty="0" err="1"/>
              <a:t>бойовими</a:t>
            </a:r>
            <a:r>
              <a:rPr lang="ru-RU" sz="2400" dirty="0"/>
              <a:t> </a:t>
            </a:r>
            <a:r>
              <a:rPr lang="ru-RU" sz="2400" dirty="0" err="1"/>
              <a:t>діями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ведуться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endParaRPr lang="pl-PL" sz="2400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err="1">
                <a:solidFill>
                  <a:srgbClr val="0083A5"/>
                </a:solidFill>
              </a:rPr>
              <a:t>Ці</a:t>
            </a:r>
            <a:r>
              <a:rPr lang="ru-RU" sz="2400" b="1" dirty="0">
                <a:solidFill>
                  <a:srgbClr val="0083A5"/>
                </a:solidFill>
              </a:rPr>
              <a:t> особи </a:t>
            </a:r>
            <a:r>
              <a:rPr lang="ru-RU" sz="2400" b="1" dirty="0" err="1">
                <a:solidFill>
                  <a:srgbClr val="0083A5"/>
                </a:solidFill>
              </a:rPr>
              <a:t>мають</a:t>
            </a:r>
            <a:r>
              <a:rPr lang="ru-RU" sz="2400" b="1" dirty="0">
                <a:solidFill>
                  <a:srgbClr val="0083A5"/>
                </a:solidFill>
              </a:rPr>
              <a:t> </a:t>
            </a:r>
            <a:r>
              <a:rPr lang="ru-RU" sz="2400" b="1" dirty="0" err="1">
                <a:solidFill>
                  <a:srgbClr val="0083A5"/>
                </a:solidFill>
              </a:rPr>
              <a:t>тимчасовий</a:t>
            </a:r>
            <a:r>
              <a:rPr lang="ru-RU" sz="2400" b="1" dirty="0">
                <a:solidFill>
                  <a:srgbClr val="0083A5"/>
                </a:solidFill>
              </a:rPr>
              <a:t> </a:t>
            </a:r>
            <a:r>
              <a:rPr lang="ru-RU" sz="2400" b="1" dirty="0" err="1">
                <a:solidFill>
                  <a:srgbClr val="0083A5"/>
                </a:solidFill>
              </a:rPr>
              <a:t>захист</a:t>
            </a:r>
            <a:r>
              <a:rPr lang="ru-RU" sz="2400" b="1" dirty="0">
                <a:solidFill>
                  <a:srgbClr val="0083A5"/>
                </a:solidFill>
              </a:rPr>
              <a:t> і </a:t>
            </a:r>
            <a:r>
              <a:rPr lang="ru-RU" sz="2400" b="1" dirty="0" err="1">
                <a:solidFill>
                  <a:srgbClr val="0083A5"/>
                </a:solidFill>
              </a:rPr>
              <a:t>перебувають</a:t>
            </a:r>
            <a:r>
              <a:rPr lang="ru-RU" sz="2400" b="1" dirty="0">
                <a:solidFill>
                  <a:srgbClr val="0083A5"/>
                </a:solidFill>
              </a:rPr>
              <a:t> у </a:t>
            </a:r>
            <a:r>
              <a:rPr lang="ru-RU" sz="2400" b="1" dirty="0" err="1">
                <a:solidFill>
                  <a:srgbClr val="0083A5"/>
                </a:solidFill>
              </a:rPr>
              <a:t>Польщі</a:t>
            </a:r>
            <a:r>
              <a:rPr lang="ru-RU" sz="2400" b="1" dirty="0">
                <a:solidFill>
                  <a:srgbClr val="0083A5"/>
                </a:solidFill>
              </a:rPr>
              <a:t> легально</a:t>
            </a:r>
            <a:r>
              <a:rPr lang="pl-PL" sz="2400" b="1" dirty="0">
                <a:solidFill>
                  <a:srgbClr val="0083A5"/>
                </a:solidFill>
              </a:rPr>
              <a:t>.</a:t>
            </a:r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Їм</a:t>
            </a:r>
            <a:r>
              <a:rPr lang="ru-RU" sz="2400" dirty="0">
                <a:solidFill>
                  <a:srgbClr val="0083A5"/>
                </a:solidFill>
              </a:rPr>
              <a:t> не </a:t>
            </a:r>
            <a:r>
              <a:rPr lang="ru-RU" sz="2400" dirty="0" err="1">
                <a:solidFill>
                  <a:srgbClr val="0083A5"/>
                </a:solidFill>
              </a:rPr>
              <a:t>потрібно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подавати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жодних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заяв</a:t>
            </a:r>
            <a:r>
              <a:rPr lang="ru-RU" sz="2400" dirty="0">
                <a:solidFill>
                  <a:srgbClr val="0083A5"/>
                </a:solidFill>
              </a:rPr>
              <a:t>, </a:t>
            </a:r>
            <a:r>
              <a:rPr lang="ru-RU" sz="2400" dirty="0" err="1">
                <a:solidFill>
                  <a:srgbClr val="0083A5"/>
                </a:solidFill>
              </a:rPr>
              <a:t>щоб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легалізувати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своє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перебування</a:t>
            </a:r>
            <a:r>
              <a:rPr lang="ru-RU" sz="2400" dirty="0">
                <a:solidFill>
                  <a:srgbClr val="0083A5"/>
                </a:solidFill>
              </a:rPr>
              <a:t>.</a:t>
            </a:r>
            <a:endParaRPr lang="pl-PL" sz="2400" b="1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  <p:pic>
        <p:nvPicPr>
          <p:cNvPr id="7" name="Obraz 6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2DCBAD0-A307-5928-E533-A04109126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9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582" y="1108754"/>
            <a:ext cx="11845112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pl-PL" dirty="0" err="1">
                <a:solidFill>
                  <a:srgbClr val="0083A5"/>
                </a:solidFill>
              </a:rPr>
              <a:t>Зміна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терміну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подачі</a:t>
            </a:r>
            <a:r>
              <a:rPr lang="ru-RU" altLang="pl-PL" dirty="0">
                <a:solidFill>
                  <a:srgbClr val="0083A5"/>
                </a:solidFill>
              </a:rPr>
              <a:t> заяви з метою </a:t>
            </a:r>
            <a:r>
              <a:rPr lang="ru-RU" altLang="pl-PL" dirty="0" err="1">
                <a:solidFill>
                  <a:srgbClr val="0083A5"/>
                </a:solidFill>
              </a:rPr>
              <a:t>отримання</a:t>
            </a:r>
            <a:r>
              <a:rPr lang="ru-RU" altLang="pl-PL" dirty="0">
                <a:solidFill>
                  <a:srgbClr val="0083A5"/>
                </a:solidFill>
              </a:rPr>
              <a:t> номера PESEL</a:t>
            </a:r>
            <a:endParaRPr lang="pl-PL" altLang="pl-PL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7061" y="2359656"/>
            <a:ext cx="12094633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Заяву</a:t>
            </a:r>
            <a:r>
              <a:rPr lang="ru-RU" sz="2400" dirty="0"/>
              <a:t> на </a:t>
            </a:r>
            <a:r>
              <a:rPr lang="ru-RU" sz="2400" dirty="0" err="1"/>
              <a:t>отримання</a:t>
            </a:r>
            <a:r>
              <a:rPr lang="ru-RU" sz="2400" dirty="0"/>
              <a:t> номера PESEL </a:t>
            </a:r>
            <a:r>
              <a:rPr lang="ru-RU" sz="2400" dirty="0" err="1"/>
              <a:t>необхідно</a:t>
            </a:r>
            <a:r>
              <a:rPr lang="ru-RU" sz="2400" dirty="0"/>
              <a:t> подати </a:t>
            </a:r>
            <a:r>
              <a:rPr lang="ru-RU" sz="2400" b="1" dirty="0" err="1"/>
              <a:t>одразу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прибуття</a:t>
            </a:r>
            <a:r>
              <a:rPr lang="ru-RU" sz="2400" b="1" dirty="0"/>
              <a:t> </a:t>
            </a:r>
            <a:r>
              <a:rPr lang="ru-RU" sz="2400" dirty="0"/>
              <a:t>до </a:t>
            </a:r>
            <a:r>
              <a:rPr lang="ru-RU" sz="2400" dirty="0" err="1"/>
              <a:t>Польщі</a:t>
            </a:r>
            <a:r>
              <a:rPr lang="ru-RU" sz="2400" dirty="0"/>
              <a:t> (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30 </a:t>
            </a:r>
            <a:r>
              <a:rPr lang="ru-RU" sz="2400" dirty="0" err="1"/>
              <a:t>днів</a:t>
            </a:r>
            <a:r>
              <a:rPr lang="ru-RU" sz="2400" dirty="0"/>
              <a:t>).</a:t>
            </a:r>
            <a:endParaRPr lang="uk-UA" sz="2400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присвоєння</a:t>
            </a:r>
            <a:r>
              <a:rPr lang="ru-RU" sz="2400" dirty="0"/>
              <a:t> номера PESEL</a:t>
            </a:r>
            <a:r>
              <a:rPr lang="pl-PL" sz="2400" dirty="0"/>
              <a:t>: </a:t>
            </a: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сканування</a:t>
            </a:r>
            <a:r>
              <a:rPr lang="ru-RU" sz="2400" dirty="0"/>
              <a:t> </a:t>
            </a:r>
            <a:r>
              <a:rPr lang="ru-RU" sz="2400" dirty="0" err="1"/>
              <a:t>відбитків</a:t>
            </a:r>
            <a:r>
              <a:rPr lang="ru-RU" sz="2400" dirty="0"/>
              <a:t> </a:t>
            </a:r>
            <a:r>
              <a:rPr lang="ru-RU" sz="2400" dirty="0" err="1"/>
              <a:t>пальців</a:t>
            </a:r>
            <a:r>
              <a:rPr lang="ru-RU" sz="2400" dirty="0"/>
              <a:t> (з 12 до 6 </a:t>
            </a:r>
            <a:r>
              <a:rPr lang="ru-RU" sz="2400" dirty="0" err="1"/>
              <a:t>років</a:t>
            </a:r>
            <a:r>
              <a:rPr lang="ru-RU" sz="2400" dirty="0"/>
              <a:t>)</a:t>
            </a:r>
            <a:endParaRPr lang="uk-UA" sz="24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підтвердження</a:t>
            </a:r>
            <a:r>
              <a:rPr lang="ru-RU" sz="2400" dirty="0"/>
              <a:t> особи </a:t>
            </a:r>
            <a:r>
              <a:rPr lang="ru-RU" sz="2400" dirty="0" err="1"/>
              <a:t>лише</a:t>
            </a:r>
            <a:r>
              <a:rPr lang="ru-RU" sz="2400" dirty="0"/>
              <a:t> за </a:t>
            </a:r>
            <a:r>
              <a:rPr lang="ru-RU" sz="2400" dirty="0" err="1"/>
              <a:t>дійсним</a:t>
            </a:r>
            <a:r>
              <a:rPr lang="ru-RU" sz="2400" dirty="0"/>
              <a:t> </a:t>
            </a:r>
            <a:r>
              <a:rPr lang="ru-RU" sz="2400" dirty="0" err="1"/>
              <a:t>проїзним</a:t>
            </a:r>
            <a:r>
              <a:rPr lang="ru-RU" sz="2400" dirty="0"/>
              <a:t> документом</a:t>
            </a:r>
            <a:endParaRPr lang="uk-UA" sz="24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зобов’язання</a:t>
            </a:r>
            <a:r>
              <a:rPr lang="ru-RU" sz="2400" dirty="0"/>
              <a:t> </a:t>
            </a:r>
            <a:r>
              <a:rPr lang="ru-RU" sz="2400" dirty="0" err="1"/>
              <a:t>підтвердити</a:t>
            </a:r>
            <a:r>
              <a:rPr lang="ru-RU" sz="2400" dirty="0"/>
              <a:t> свою особу </a:t>
            </a:r>
            <a:r>
              <a:rPr lang="ru-RU" sz="2400" dirty="0" err="1"/>
              <a:t>протягом</a:t>
            </a:r>
            <a:r>
              <a:rPr lang="ru-RU" sz="2400" dirty="0"/>
              <a:t> 60 </a:t>
            </a:r>
            <a:r>
              <a:rPr lang="ru-RU" sz="2400" dirty="0" err="1"/>
              <a:t>днів</a:t>
            </a:r>
            <a:r>
              <a:rPr lang="ru-RU" sz="2400" dirty="0"/>
              <a:t> з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видачі</a:t>
            </a:r>
            <a:r>
              <a:rPr lang="ru-RU" sz="2400" dirty="0"/>
              <a:t> </a:t>
            </a:r>
            <a:r>
              <a:rPr lang="ru-RU" sz="2400" dirty="0" err="1"/>
              <a:t>проїзного</a:t>
            </a:r>
            <a:r>
              <a:rPr lang="ru-RU" sz="2400" dirty="0"/>
              <a:t> документа, </a:t>
            </a:r>
            <a:r>
              <a:rPr lang="ru-RU" sz="2400" dirty="0" err="1"/>
              <a:t>якщо</a:t>
            </a:r>
            <a:r>
              <a:rPr lang="ru-RU" sz="2400" dirty="0"/>
              <a:t> номер PESEL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присвоєно</a:t>
            </a:r>
            <a:r>
              <a:rPr lang="ru-RU" sz="2400" dirty="0"/>
              <a:t> на </a:t>
            </a:r>
            <a:r>
              <a:rPr lang="ru-RU" sz="2400" dirty="0" err="1"/>
              <a:t>підставі</a:t>
            </a:r>
            <a:r>
              <a:rPr lang="ru-RU" sz="2400" dirty="0"/>
              <a:t> документа, </a:t>
            </a:r>
            <a:r>
              <a:rPr lang="ru-RU" sz="2400" dirty="0" err="1"/>
              <a:t>відмінного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дійсного</a:t>
            </a:r>
            <a:r>
              <a:rPr lang="ru-RU" sz="2400" dirty="0"/>
              <a:t> </a:t>
            </a:r>
            <a:r>
              <a:rPr lang="ru-RU" sz="2400" dirty="0" err="1"/>
              <a:t>проїзного</a:t>
            </a:r>
            <a:r>
              <a:rPr lang="ru-RU" sz="2400" dirty="0"/>
              <a:t> документа</a:t>
            </a:r>
            <a:endParaRPr lang="pl-PL" sz="2000" dirty="0"/>
          </a:p>
          <a:p>
            <a:pPr hangingPunct="1"/>
            <a:endParaRPr lang="pl-PL" sz="2000" dirty="0"/>
          </a:p>
        </p:txBody>
      </p:sp>
      <p:pic>
        <p:nvPicPr>
          <p:cNvPr id="7" name="Obraz 6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2DCBAD0-A307-5928-E533-A04109126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83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05" y="1052265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pl-PL" dirty="0" err="1">
                <a:solidFill>
                  <a:srgbClr val="0083A5"/>
                </a:solidFill>
              </a:rPr>
              <a:t>Продовження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терміну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дії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документів</a:t>
            </a:r>
            <a:r>
              <a:rPr lang="ru-RU" altLang="pl-PL" dirty="0">
                <a:solidFill>
                  <a:srgbClr val="0083A5"/>
                </a:solidFill>
              </a:rPr>
              <a:t> та </a:t>
            </a:r>
            <a:r>
              <a:rPr lang="ru-RU" altLang="pl-PL" dirty="0" err="1">
                <a:solidFill>
                  <a:srgbClr val="0083A5"/>
                </a:solidFill>
              </a:rPr>
              <a:t>легальності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перебування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громадян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України</a:t>
            </a:r>
            <a:endParaRPr lang="pl-PL" altLang="pl-PL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20130" y="1988840"/>
            <a:ext cx="1195332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0F31A3D8-1F4D-C3C5-0AA8-82374CF7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7" y="0"/>
            <a:ext cx="7632135" cy="1089427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C222A6F-4642-0946-D421-B71A1C022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09435"/>
              </p:ext>
            </p:extLst>
          </p:nvPr>
        </p:nvGraphicFramePr>
        <p:xfrm>
          <a:off x="1558108" y="2265932"/>
          <a:ext cx="9147198" cy="4800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6451">
                  <a:extLst>
                    <a:ext uri="{9D8B030D-6E8A-4147-A177-3AD203B41FA5}">
                      <a16:colId xmlns:a16="http://schemas.microsoft.com/office/drawing/2014/main" val="1758598312"/>
                    </a:ext>
                  </a:extLst>
                </a:gridCol>
                <a:gridCol w="4580747">
                  <a:extLst>
                    <a:ext uri="{9D8B030D-6E8A-4147-A177-3AD203B41FA5}">
                      <a16:colId xmlns:a16="http://schemas.microsoft.com/office/drawing/2014/main" val="819962110"/>
                    </a:ext>
                  </a:extLst>
                </a:gridCol>
              </a:tblGrid>
              <a:tr h="35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j-lt"/>
                        </a:rPr>
                        <a:t>Тип документа</a:t>
                      </a:r>
                      <a:endParaRPr lang="pl-PL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3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j-lt"/>
                        </a:rPr>
                        <a:t>Строк продовження в силу закону</a:t>
                      </a:r>
                      <a:endParaRPr lang="pl-PL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3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71488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Національна віза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30 вересня 2025 року</a:t>
                      </a:r>
                      <a:r>
                        <a:rPr lang="pl-PL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закінчення</a:t>
                      </a:r>
                      <a:r>
                        <a:rPr lang="ru-RU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терміну</a:t>
                      </a:r>
                      <a:r>
                        <a:rPr lang="ru-RU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дії</a:t>
                      </a:r>
                      <a:r>
                        <a:rPr lang="ru-RU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документа </a:t>
                      </a:r>
                      <a:r>
                        <a:rPr lang="ru-RU" sz="18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припадає</a:t>
                      </a:r>
                      <a:r>
                        <a:rPr lang="ru-RU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24 лютого 2022 року.</a:t>
                      </a:r>
                      <a:endParaRPr lang="pl-PL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4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63343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Дозвіл на тимчасове перебування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06528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Посвідка на перебування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86461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Польський документ, що посвідчує особу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9220101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Документ</a:t>
                      </a:r>
                      <a:br>
                        <a:rPr lang="pl-PL" sz="1800" b="0" dirty="0">
                          <a:effectLst/>
                          <a:latin typeface="+mj-lt"/>
                        </a:rPr>
                      </a:br>
                      <a:r>
                        <a:rPr lang="pl-PL" sz="1800" b="0" dirty="0">
                          <a:effectLst/>
                          <a:latin typeface="+mj-lt"/>
                        </a:rPr>
                        <a:t>„</a:t>
                      </a:r>
                      <a:r>
                        <a:rPr lang="uk-UA" sz="1800" b="0" dirty="0">
                          <a:effectLst/>
                          <a:latin typeface="+mj-lt"/>
                        </a:rPr>
                        <a:t>Згода на толерантне перебування</a:t>
                      </a:r>
                      <a:r>
                        <a:rPr lang="pl-PL" sz="1800" b="0" dirty="0">
                          <a:effectLst/>
                          <a:latin typeface="+mj-lt"/>
                        </a:rPr>
                        <a:t>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424098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Безвізовий режим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+mj-lt"/>
                        </a:rPr>
                        <a:t>Перебування визнано легальним до </a:t>
                      </a:r>
                      <a:r>
                        <a:rPr lang="pl-PL" sz="2000" b="1" dirty="0">
                          <a:effectLst/>
                          <a:latin typeface="+mj-lt"/>
                        </a:rPr>
                        <a:t>30</a:t>
                      </a:r>
                      <a:r>
                        <a:rPr lang="uk-UA" sz="2000" b="1" dirty="0">
                          <a:effectLst/>
                          <a:latin typeface="+mj-lt"/>
                        </a:rPr>
                        <a:t> вересня</a:t>
                      </a:r>
                      <a:r>
                        <a:rPr lang="pl-PL" sz="2000" b="1" dirty="0">
                          <a:effectLst/>
                          <a:latin typeface="+mj-lt"/>
                        </a:rPr>
                        <a:t>2025 </a:t>
                      </a:r>
                      <a:r>
                        <a:rPr lang="uk-UA" sz="2000" b="1" dirty="0">
                          <a:effectLst/>
                          <a:latin typeface="+mj-lt"/>
                        </a:rPr>
                        <a:t>року</a:t>
                      </a:r>
                      <a:r>
                        <a:rPr lang="pl-PL" sz="2000" b="1" dirty="0">
                          <a:effectLst/>
                          <a:latin typeface="+mj-lt"/>
                        </a:rPr>
                        <a:t>, </a:t>
                      </a:r>
                      <a:br>
                        <a:rPr lang="pl-PL" sz="1800" b="1" dirty="0">
                          <a:effectLst/>
                          <a:latin typeface="+mj-lt"/>
                        </a:rPr>
                      </a:br>
                      <a:r>
                        <a:rPr lang="ru-RU" sz="1800" b="0" dirty="0" err="1">
                          <a:effectLst/>
                          <a:latin typeface="+mj-lt"/>
                        </a:rPr>
                        <a:t>якщо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останній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день допустимого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терміну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перебування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припадає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на 24 лютого 2022 року.</a:t>
                      </a:r>
                      <a:endParaRPr lang="pl-PL" sz="180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74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01626"/>
                  </a:ext>
                </a:extLst>
              </a:tr>
              <a:tr h="380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+mj-lt"/>
                        </a:rPr>
                        <a:t>Шенгенська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віза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видана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Польщею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698727"/>
                  </a:ext>
                </a:extLst>
              </a:tr>
              <a:tr h="635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j-lt"/>
                        </a:rPr>
                        <a:t>Віза, що видана іншою країною Шенгенської зони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218843"/>
                  </a:ext>
                </a:extLst>
              </a:tr>
              <a:tr h="635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+mj-lt"/>
                        </a:rPr>
                        <a:t>Інший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документ, ща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дає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право на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перебування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,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виданий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іншою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країною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Шенгенської</a:t>
                      </a:r>
                      <a:r>
                        <a:rPr lang="ru-RU" sz="18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dirty="0" err="1">
                          <a:effectLst/>
                          <a:latin typeface="+mj-lt"/>
                        </a:rPr>
                        <a:t>зони</a:t>
                      </a:r>
                      <a:endParaRPr lang="pl-P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6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232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0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05" y="1052265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pl-PL" dirty="0" err="1">
                <a:solidFill>
                  <a:srgbClr val="0083A5"/>
                </a:solidFill>
              </a:rPr>
              <a:t>Продовження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терміну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дії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документів</a:t>
            </a:r>
            <a:r>
              <a:rPr lang="ru-RU" altLang="pl-PL" dirty="0">
                <a:solidFill>
                  <a:srgbClr val="0083A5"/>
                </a:solidFill>
              </a:rPr>
              <a:t> та </a:t>
            </a:r>
            <a:r>
              <a:rPr lang="ru-RU" altLang="pl-PL" dirty="0" err="1">
                <a:solidFill>
                  <a:srgbClr val="0083A5"/>
                </a:solidFill>
              </a:rPr>
              <a:t>легальності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перебування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громадян</a:t>
            </a:r>
            <a:r>
              <a:rPr lang="ru-RU" altLang="pl-PL" dirty="0">
                <a:solidFill>
                  <a:srgbClr val="0083A5"/>
                </a:solidFill>
              </a:rPr>
              <a:t> </a:t>
            </a:r>
            <a:r>
              <a:rPr lang="ru-RU" altLang="pl-PL" dirty="0" err="1">
                <a:solidFill>
                  <a:srgbClr val="0083A5"/>
                </a:solidFill>
              </a:rPr>
              <a:t>України</a:t>
            </a:r>
            <a:endParaRPr lang="pl-PL" altLang="pl-PL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20130" y="1988840"/>
            <a:ext cx="1195332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0F31A3D8-1F4D-C3C5-0AA8-82374CF7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EB11066-0AB4-4128-D6FA-B3D110BE2583}"/>
              </a:ext>
            </a:extLst>
          </p:cNvPr>
          <p:cNvSpPr txBox="1">
            <a:spLocks/>
          </p:cNvSpPr>
          <p:nvPr/>
        </p:nvSpPr>
        <p:spPr>
          <a:xfrm>
            <a:off x="120130" y="2329649"/>
            <a:ext cx="11953328" cy="4524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/>
              <a:t>не </a:t>
            </a:r>
            <a:r>
              <a:rPr lang="ru-RU" sz="2400" dirty="0" err="1"/>
              <a:t>вимагає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формальностей</a:t>
            </a:r>
            <a:r>
              <a:rPr lang="pl-PL" sz="2400" dirty="0"/>
              <a:t> </a:t>
            </a:r>
            <a:endParaRPr lang="uk-UA" sz="2400" dirty="0"/>
          </a:p>
          <a:p>
            <a:pPr marL="431800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altLang="pl-PL" sz="2400" dirty="0">
                <a:latin typeface="Open Sans" panose="020B0606030504020204" pitchFamily="34" charset="0"/>
              </a:rPr>
              <a:t>д</a:t>
            </a:r>
            <a:r>
              <a:rPr lang="uk-UA" altLang="pl-PL" sz="2400" dirty="0">
                <a:solidFill>
                  <a:srgbClr val="00638E"/>
                </a:solidFill>
                <a:latin typeface="Open Sans" panose="020B0606030504020204" pitchFamily="34" charset="0"/>
              </a:rPr>
              <a:t>окументи не треби міняти – продовження строку дії виникає з положень Закону</a:t>
            </a:r>
            <a:endParaRPr lang="pl-PL" altLang="pl-PL" sz="2400" dirty="0">
              <a:solidFill>
                <a:srgbClr val="00638E"/>
              </a:solidFill>
              <a:latin typeface="Open Sans" panose="020B0606030504020204" pitchFamily="34" charset="0"/>
            </a:endParaRPr>
          </a:p>
          <a:p>
            <a:pPr marL="431800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pl-PL" sz="2400" dirty="0" err="1">
                <a:latin typeface="Open Sans" panose="020B0606030504020204" pitchFamily="34" charset="0"/>
              </a:rPr>
              <a:t>продовжені</a:t>
            </a:r>
            <a:r>
              <a:rPr lang="ru-RU" altLang="pl-PL" sz="2400" dirty="0">
                <a:latin typeface="Open Sans" panose="020B0606030504020204" pitchFamily="34" charset="0"/>
              </a:rPr>
              <a:t> </a:t>
            </a:r>
            <a:r>
              <a:rPr lang="ru-RU" altLang="pl-PL" sz="2400" dirty="0" err="1">
                <a:latin typeface="Open Sans" panose="020B0606030504020204" pitchFamily="34" charset="0"/>
              </a:rPr>
              <a:t>документи</a:t>
            </a:r>
            <a:r>
              <a:rPr lang="ru-RU" altLang="pl-PL" sz="2400" dirty="0">
                <a:latin typeface="Open Sans" panose="020B0606030504020204" pitchFamily="34" charset="0"/>
              </a:rPr>
              <a:t> НЕ </a:t>
            </a:r>
            <a:r>
              <a:rPr lang="ru-RU" altLang="pl-PL" sz="2400" dirty="0" err="1">
                <a:latin typeface="Open Sans" panose="020B0606030504020204" pitchFamily="34" charset="0"/>
              </a:rPr>
              <a:t>дозволяють</a:t>
            </a:r>
            <a:r>
              <a:rPr lang="ru-RU" altLang="pl-PL" sz="2400" dirty="0">
                <a:latin typeface="Open Sans" panose="020B0606030504020204" pitchFamily="34" charset="0"/>
              </a:rPr>
              <a:t> вам </a:t>
            </a:r>
            <a:r>
              <a:rPr lang="ru-RU" altLang="pl-PL" sz="2400" dirty="0" err="1">
                <a:latin typeface="Open Sans" panose="020B0606030504020204" pitchFamily="34" charset="0"/>
              </a:rPr>
              <a:t>перетинати</a:t>
            </a:r>
            <a:r>
              <a:rPr lang="ru-RU" altLang="pl-PL" sz="2400" dirty="0">
                <a:latin typeface="Open Sans" panose="020B0606030504020204" pitchFamily="34" charset="0"/>
              </a:rPr>
              <a:t> кордон</a:t>
            </a:r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br>
              <a:rPr lang="pl-PL" sz="2400" b="1" dirty="0">
                <a:latin typeface="Open Sans" panose="020B0606030504020204" pitchFamily="34" charset="0"/>
              </a:rPr>
            </a:br>
            <a:r>
              <a:rPr lang="pl-PL" sz="2400" b="1" dirty="0">
                <a:latin typeface="Open Sans" panose="020B0606030504020204" pitchFamily="34" charset="0"/>
              </a:rPr>
              <a:t>  </a:t>
            </a:r>
            <a:r>
              <a:rPr lang="uk-UA" b="1" dirty="0">
                <a:latin typeface="Open Sans" panose="020B0606030504020204" pitchFamily="34" charset="0"/>
              </a:rPr>
              <a:t>Крім того, було продовжено:</a:t>
            </a:r>
            <a:endParaRPr lang="pl-PL" b="1" dirty="0">
              <a:latin typeface="Open Sans" panose="020B0606030504020204" pitchFamily="34" charset="0"/>
            </a:endParaRPr>
          </a:p>
          <a:p>
            <a:pPr marL="431800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терміни</a:t>
            </a:r>
            <a:r>
              <a:rPr lang="ru-RU" sz="2400" dirty="0"/>
              <a:t> </a:t>
            </a:r>
            <a:r>
              <a:rPr lang="ru-RU" sz="2400" dirty="0" err="1"/>
              <a:t>виїзду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з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Польщі</a:t>
            </a:r>
            <a:br>
              <a:rPr lang="pl-PL" sz="2400" dirty="0"/>
            </a:br>
            <a:r>
              <a:rPr lang="pl-PL" sz="2400" dirty="0"/>
              <a:t>(</a:t>
            </a:r>
            <a:r>
              <a:rPr lang="uk-UA" sz="2400" dirty="0"/>
              <a:t>наприклад, після отримання негативного рішення</a:t>
            </a:r>
            <a:r>
              <a:rPr lang="pl-PL" sz="2400" dirty="0"/>
              <a:t>)</a:t>
            </a:r>
          </a:p>
          <a:p>
            <a:pPr marL="431800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/>
              <a:t>терміни добровільного повернення </a:t>
            </a:r>
            <a:r>
              <a:rPr lang="pl-PL" sz="2400" dirty="0"/>
              <a:t>(</a:t>
            </a:r>
            <a:r>
              <a:rPr lang="uk-UA" sz="2400" dirty="0"/>
              <a:t>на даний момент терміни добровільного виїзду</a:t>
            </a:r>
            <a:r>
              <a:rPr lang="pl-PL" sz="2400" dirty="0"/>
              <a:t>) </a:t>
            </a:r>
            <a:r>
              <a:rPr lang="ru-RU" sz="2400" dirty="0" err="1"/>
              <a:t>зазначені</a:t>
            </a:r>
            <a:r>
              <a:rPr lang="ru-RU" sz="2400" dirty="0"/>
              <a:t> в </a:t>
            </a:r>
            <a:r>
              <a:rPr lang="ru-RU" sz="2400" dirty="0" err="1"/>
              <a:t>рішеннях</a:t>
            </a:r>
            <a:r>
              <a:rPr lang="ru-RU" sz="2400" dirty="0"/>
              <a:t>, </a:t>
            </a:r>
            <a:r>
              <a:rPr lang="ru-RU" sz="2400" dirty="0" err="1"/>
              <a:t>виданих</a:t>
            </a:r>
            <a:r>
              <a:rPr lang="ru-RU" sz="2400" dirty="0"/>
              <a:t> </a:t>
            </a:r>
            <a:r>
              <a:rPr lang="ru-RU" sz="2400" dirty="0" err="1"/>
              <a:t>громадянам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про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іноземців</a:t>
            </a:r>
            <a:r>
              <a:rPr lang="ru-RU" sz="2400" dirty="0"/>
              <a:t> </a:t>
            </a:r>
            <a:r>
              <a:rPr lang="ru-RU" sz="2400" dirty="0" err="1"/>
              <a:t>повернутися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10086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871" y="798432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2800" dirty="0"/>
              <a:t>Що ще було продовжено до 30 вересня 2025 року:</a:t>
            </a:r>
            <a:endParaRPr lang="pl-PL" altLang="pl-PL" sz="28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20130" y="1988840"/>
            <a:ext cx="1195332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hangingPunct="1"/>
            <a:endParaRPr lang="pl-PL" sz="20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0F31A3D8-1F4D-C3C5-0AA8-82374CF7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EB11066-0AB4-4128-D6FA-B3D110BE2583}"/>
              </a:ext>
            </a:extLst>
          </p:cNvPr>
          <p:cNvSpPr txBox="1">
            <a:spLocks/>
          </p:cNvSpPr>
          <p:nvPr/>
        </p:nvSpPr>
        <p:spPr>
          <a:xfrm>
            <a:off x="120130" y="1700808"/>
            <a:ext cx="11953328" cy="55446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700" dirty="0" err="1"/>
              <a:t>Надання</a:t>
            </a:r>
            <a:r>
              <a:rPr lang="ru-RU" sz="1700" dirty="0"/>
              <a:t> </a:t>
            </a:r>
            <a:r>
              <a:rPr lang="ru-RU" sz="1700" dirty="0" err="1"/>
              <a:t>субсидіарного</a:t>
            </a:r>
            <a:r>
              <a:rPr lang="ru-RU" sz="1700" dirty="0"/>
              <a:t> </a:t>
            </a:r>
            <a:r>
              <a:rPr lang="ru-RU" sz="1700" dirty="0" err="1"/>
              <a:t>дозволу</a:t>
            </a:r>
            <a:r>
              <a:rPr lang="ru-RU" sz="1700" dirty="0"/>
              <a:t> </a:t>
            </a:r>
            <a:r>
              <a:rPr lang="ru-RU" sz="1700" dirty="0" err="1"/>
              <a:t>громадянам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у </a:t>
            </a:r>
            <a:r>
              <a:rPr lang="ru-RU" sz="1700" dirty="0" err="1"/>
              <a:t>разі</a:t>
            </a:r>
            <a:r>
              <a:rPr lang="ru-RU" sz="1700" dirty="0"/>
              <a:t> </a:t>
            </a:r>
            <a:r>
              <a:rPr lang="ru-RU" sz="1700" dirty="0" err="1"/>
              <a:t>невиконання</a:t>
            </a:r>
            <a:r>
              <a:rPr lang="ru-RU" sz="1700" dirty="0"/>
              <a:t> умов для </a:t>
            </a:r>
            <a:r>
              <a:rPr lang="ru-RU" sz="1700" dirty="0" err="1"/>
              <a:t>надання</a:t>
            </a:r>
            <a:r>
              <a:rPr lang="ru-RU" sz="1700" dirty="0"/>
              <a:t> </a:t>
            </a:r>
            <a:r>
              <a:rPr lang="ru-RU" sz="1700" dirty="0" err="1"/>
              <a:t>дозволу</a:t>
            </a:r>
            <a:r>
              <a:rPr lang="ru-RU" sz="1700" dirty="0"/>
              <a:t> на </a:t>
            </a:r>
            <a:r>
              <a:rPr lang="ru-RU" sz="1700" dirty="0" err="1"/>
              <a:t>тимчасове</a:t>
            </a:r>
            <a:r>
              <a:rPr lang="ru-RU" sz="1700" dirty="0"/>
              <a:t> </a:t>
            </a:r>
            <a:r>
              <a:rPr lang="uk-UA" sz="1700" dirty="0"/>
              <a:t>перебування</a:t>
            </a:r>
            <a:endParaRPr lang="pl-PL" sz="1700" dirty="0"/>
          </a:p>
          <a:p>
            <a:pPr marL="831850" lvl="1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1700" dirty="0"/>
              <a:t>Дозвіл видається на 1 рік або півроку </a:t>
            </a:r>
            <a:r>
              <a:rPr lang="pl-PL" sz="1700" dirty="0"/>
              <a:t>(</a:t>
            </a:r>
            <a:r>
              <a:rPr lang="ru-RU" sz="1700" dirty="0" err="1"/>
              <a:t>дозволів</a:t>
            </a:r>
            <a:r>
              <a:rPr lang="ru-RU" sz="1700" dirty="0"/>
              <a:t>, </a:t>
            </a:r>
            <a:r>
              <a:rPr lang="ru-RU" sz="1700" dirty="0" err="1"/>
              <a:t>зазначених</a:t>
            </a:r>
            <a:r>
              <a:rPr lang="ru-RU" sz="1700" dirty="0"/>
              <a:t> у ст. 181 </a:t>
            </a:r>
            <a:r>
              <a:rPr lang="ru-RU" sz="1700" dirty="0" err="1"/>
              <a:t>абз</a:t>
            </a:r>
            <a:r>
              <a:rPr lang="ru-RU" sz="1700" dirty="0"/>
              <a:t>. 1 </a:t>
            </a:r>
            <a:r>
              <a:rPr lang="ru-RU" sz="1700" dirty="0" err="1"/>
              <a:t>або</a:t>
            </a:r>
            <a:r>
              <a:rPr lang="ru-RU" sz="1700" dirty="0"/>
              <a:t> ст. 185а Закону «Про </a:t>
            </a:r>
            <a:r>
              <a:rPr lang="ru-RU" sz="1700" dirty="0" err="1"/>
              <a:t>іноземців</a:t>
            </a:r>
            <a:r>
              <a:rPr lang="ru-RU" sz="1700" dirty="0"/>
              <a:t>»</a:t>
            </a:r>
            <a:r>
              <a:rPr lang="pl-PL" sz="1700" dirty="0"/>
              <a:t>)</a:t>
            </a:r>
          </a:p>
          <a:p>
            <a:pPr marL="508000" lvl="1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1700" dirty="0"/>
              <a:t>Це не застосовується у випадках, коли:</a:t>
            </a:r>
            <a:endParaRPr lang="pl-PL" sz="1700" dirty="0"/>
          </a:p>
          <a:p>
            <a:pPr marL="1231900" lvl="2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500" dirty="0" err="1"/>
              <a:t>Дані</a:t>
            </a:r>
            <a:r>
              <a:rPr lang="ru-RU" sz="1500" dirty="0"/>
              <a:t> </a:t>
            </a:r>
            <a:r>
              <a:rPr lang="ru-RU" sz="1500" dirty="0" err="1"/>
              <a:t>іноземця</a:t>
            </a:r>
            <a:r>
              <a:rPr lang="ru-RU" sz="1500" dirty="0"/>
              <a:t> внесено до списку </a:t>
            </a:r>
            <a:r>
              <a:rPr lang="ru-RU" sz="1500" dirty="0" err="1"/>
              <a:t>небажаних</a:t>
            </a:r>
            <a:r>
              <a:rPr lang="ru-RU" sz="1500" dirty="0"/>
              <a:t> </a:t>
            </a:r>
            <a:r>
              <a:rPr lang="ru-RU" sz="1500" dirty="0" err="1"/>
              <a:t>осіб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pl-PL" sz="1500" dirty="0"/>
              <a:t> </a:t>
            </a:r>
            <a:endParaRPr lang="uk-UA" sz="1500" dirty="0"/>
          </a:p>
          <a:p>
            <a:pPr marL="1231900" lvl="2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1500" dirty="0"/>
              <a:t>Дані іноземця </a:t>
            </a:r>
            <a:r>
              <a:rPr lang="uk-UA" sz="1500" dirty="0" err="1"/>
              <a:t>внесено</a:t>
            </a:r>
            <a:r>
              <a:rPr lang="uk-UA" sz="1500" dirty="0"/>
              <a:t> до Шенгенської інформаційної системи з метою відмови у в’їзді або</a:t>
            </a:r>
          </a:p>
          <a:p>
            <a:pPr marL="1231900" lvl="2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1500" dirty="0"/>
              <a:t>Перебування іноземця становить загрозу обороні чи безпеці держави або охороні громадської безпеки та порядку, або</a:t>
            </a:r>
          </a:p>
          <a:p>
            <a:pPr marL="1231900" lvl="2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1500" dirty="0"/>
              <a:t>Іноземець подав заяву з неправдивими персональними даними чи неправдивою інформацією або додав документи, що містять такі дані або інформацію, або він дав неправдиві свідчення чи приховав правду, або підробив або переробив документ з метою використання його як автентичний чи використав такий документ як автентичний</a:t>
            </a:r>
          </a:p>
          <a:p>
            <a:pPr marL="1231900" lvl="2" indent="-323850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уклав</a:t>
            </a:r>
            <a:r>
              <a:rPr lang="ru-RU" sz="1500" dirty="0"/>
              <a:t> </a:t>
            </a:r>
            <a:r>
              <a:rPr lang="ru-RU" sz="1500" dirty="0" err="1"/>
              <a:t>шлюб</a:t>
            </a:r>
            <a:r>
              <a:rPr lang="ru-RU" sz="1500" dirty="0"/>
              <a:t> в </a:t>
            </a:r>
            <a:r>
              <a:rPr lang="ru-RU" sz="1500" dirty="0" err="1"/>
              <a:t>обхід</a:t>
            </a:r>
            <a:r>
              <a:rPr lang="ru-RU" sz="1500" dirty="0"/>
              <a:t> норм </a:t>
            </a:r>
            <a:r>
              <a:rPr lang="ru-RU" sz="1500" dirty="0" err="1"/>
              <a:t>щодо</a:t>
            </a:r>
            <a:r>
              <a:rPr lang="ru-RU" sz="1500" dirty="0"/>
              <a:t> </a:t>
            </a:r>
            <a:r>
              <a:rPr lang="ru-RU" sz="1500" dirty="0" err="1"/>
              <a:t>легалізації</a:t>
            </a:r>
            <a:r>
              <a:rPr lang="ru-RU" sz="1500" dirty="0"/>
              <a:t> </a:t>
            </a:r>
            <a:r>
              <a:rPr lang="ru-RU" sz="1500" dirty="0" err="1"/>
              <a:t>перебування</a:t>
            </a:r>
            <a:endParaRPr lang="ru-RU" sz="1500" dirty="0"/>
          </a:p>
          <a:p>
            <a:pPr marL="908050" lvl="2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altLang="pl-PL" sz="2400" dirty="0">
                <a:latin typeface="Open Sans" panose="020B0606030504020204" pitchFamily="34" charset="0"/>
              </a:rPr>
              <a:t>Преференційні правила ведення бізнесу громадянами України, якщо вони ведуть бізнес на підставі запису в CEIDG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20772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6367" y="948320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4000" dirty="0"/>
              <a:t>Легальна праця громадян України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12238" y="1962741"/>
            <a:ext cx="11953328" cy="4775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400" dirty="0"/>
              <a:t>Громадянин України маю право працювати, якщо:</a:t>
            </a:r>
            <a:endParaRPr lang="pl-PL" sz="24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b="1" dirty="0"/>
              <a:t>Перебуває легально або його перебування вважається легальним </a:t>
            </a:r>
            <a:r>
              <a:rPr lang="uk-UA" sz="2000" dirty="0"/>
              <a:t>відповідно до положень спеціального Закону,</a:t>
            </a:r>
            <a:endParaRPr lang="pl-PL" sz="2000" dirty="0"/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dirty="0"/>
              <a:t>та</a:t>
            </a:r>
            <a:endParaRPr lang="pl-PL" sz="20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dirty="0"/>
              <a:t>Роботодавець </a:t>
            </a:r>
            <a:r>
              <a:rPr lang="uk-UA" sz="2000" b="1" dirty="0"/>
              <a:t>повідомить про доручення роботи через сторінку </a:t>
            </a:r>
            <a:r>
              <a:rPr lang="pl-PL" sz="2000" b="1" dirty="0"/>
              <a:t>praca.gov.pl </a:t>
            </a:r>
            <a:r>
              <a:rPr lang="uk-UA" sz="2000" b="1" dirty="0"/>
              <a:t>протягом </a:t>
            </a:r>
            <a:r>
              <a:rPr lang="uk-UA" sz="2000" b="1" u="sng" dirty="0"/>
              <a:t>7 днів</a:t>
            </a:r>
            <a:r>
              <a:rPr lang="pl-PL" sz="2000" b="1" u="sng" dirty="0"/>
              <a:t> </a:t>
            </a:r>
            <a:r>
              <a:rPr lang="uk-UA" sz="2000" dirty="0"/>
              <a:t>від початку роботи </a:t>
            </a:r>
            <a:r>
              <a:rPr lang="pl-PL" sz="2000" dirty="0"/>
              <a:t>(</a:t>
            </a:r>
            <a:r>
              <a:rPr lang="uk-UA" sz="2000" dirty="0"/>
              <a:t>раніше це було 14 днів</a:t>
            </a:r>
            <a:r>
              <a:rPr lang="pl-PL" sz="2000" dirty="0"/>
              <a:t>).</a:t>
            </a:r>
          </a:p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dirty="0"/>
              <a:t>та</a:t>
            </a:r>
            <a:endParaRPr lang="pl-PL" sz="2000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uk-UA" sz="2000" b="1" dirty="0"/>
              <a:t>Умови виконаної роботи відповідають умовам, що зазначені в повідомленні:</a:t>
            </a: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800" dirty="0" err="1"/>
              <a:t>тривалість</a:t>
            </a:r>
            <a:r>
              <a:rPr lang="ru-RU" sz="1800" dirty="0"/>
              <a:t> </a:t>
            </a:r>
            <a:r>
              <a:rPr lang="ru-RU" sz="1800" dirty="0" err="1"/>
              <a:t>робочого</a:t>
            </a:r>
            <a:r>
              <a:rPr lang="ru-RU" sz="1800" dirty="0"/>
              <a:t> часу не </a:t>
            </a:r>
            <a:r>
              <a:rPr lang="ru-RU" sz="1800" dirty="0" err="1"/>
              <a:t>менша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годин не </a:t>
            </a:r>
            <a:r>
              <a:rPr lang="ru-RU" sz="1800" dirty="0" err="1"/>
              <a:t>менша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зазначеної</a:t>
            </a:r>
            <a:r>
              <a:rPr lang="ru-RU" sz="1800" dirty="0"/>
              <a:t> в </a:t>
            </a:r>
            <a:r>
              <a:rPr lang="ru-RU" sz="1800" dirty="0" err="1"/>
              <a:t>повідомленні</a:t>
            </a:r>
            <a:endParaRPr lang="pl-PL" sz="1800" dirty="0"/>
          </a:p>
          <a:p>
            <a:pPr marL="831850" lvl="1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800" dirty="0" err="1"/>
              <a:t>отримання</a:t>
            </a:r>
            <a:r>
              <a:rPr lang="ru-RU" sz="1800" dirty="0"/>
              <a:t> </a:t>
            </a:r>
            <a:r>
              <a:rPr lang="ru-RU" sz="1800" dirty="0" err="1"/>
              <a:t>заробітної</a:t>
            </a:r>
            <a:r>
              <a:rPr lang="ru-RU" sz="1800" dirty="0"/>
              <a:t> плати в </a:t>
            </a:r>
            <a:r>
              <a:rPr lang="ru-RU" sz="1800" dirty="0" err="1"/>
              <a:t>розмірі</a:t>
            </a:r>
            <a:r>
              <a:rPr lang="ru-RU" sz="1800" dirty="0"/>
              <a:t> не </a:t>
            </a:r>
            <a:r>
              <a:rPr lang="ru-RU" sz="1800" dirty="0" err="1"/>
              <a:t>нижчому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зазначеного</a:t>
            </a:r>
            <a:r>
              <a:rPr lang="ru-RU" sz="1800" dirty="0"/>
              <a:t> в </a:t>
            </a:r>
            <a:r>
              <a:rPr lang="ru-RU" sz="1800" dirty="0" err="1"/>
              <a:t>повідомленні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визначеного</a:t>
            </a:r>
            <a:r>
              <a:rPr lang="ru-RU" sz="1800" dirty="0"/>
              <a:t> у </a:t>
            </a:r>
            <a:r>
              <a:rPr lang="ru-RU" sz="1800" dirty="0" err="1"/>
              <a:t>розмірі</a:t>
            </a:r>
            <a:r>
              <a:rPr lang="ru-RU" sz="1800" dirty="0"/>
              <a:t>, </a:t>
            </a:r>
            <a:r>
              <a:rPr lang="ru-RU" sz="1800" dirty="0" err="1"/>
              <a:t>зазначеному</a:t>
            </a:r>
            <a:r>
              <a:rPr lang="ru-RU" sz="1800" dirty="0"/>
              <a:t> в </a:t>
            </a:r>
            <a:r>
              <a:rPr lang="ru-RU" sz="1800" dirty="0" err="1"/>
              <a:t>повідомленні</a:t>
            </a:r>
            <a:r>
              <a:rPr lang="ru-RU" sz="1800" dirty="0"/>
              <a:t>, </a:t>
            </a:r>
            <a:r>
              <a:rPr lang="ru-RU" sz="1800" dirty="0" err="1"/>
              <a:t>пропорційно</a:t>
            </a:r>
            <a:r>
              <a:rPr lang="ru-RU" sz="1800" dirty="0"/>
              <a:t> </a:t>
            </a:r>
            <a:r>
              <a:rPr lang="ru-RU" sz="1800" dirty="0" err="1"/>
              <a:t>збільшеному</a:t>
            </a:r>
            <a:r>
              <a:rPr lang="ru-RU" sz="1800" dirty="0"/>
              <a:t> у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тривалості</a:t>
            </a:r>
            <a:r>
              <a:rPr lang="ru-RU" sz="1800" dirty="0"/>
              <a:t> </a:t>
            </a:r>
            <a:r>
              <a:rPr lang="ru-RU" sz="1800" dirty="0" err="1"/>
              <a:t>робочого</a:t>
            </a:r>
            <a:r>
              <a:rPr lang="ru-RU" sz="1800" dirty="0"/>
              <a:t> часу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годин;</a:t>
            </a:r>
            <a:endParaRPr lang="pl-PL" sz="1800" dirty="0"/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EC68B67B-0DB2-6E43-9385-9BABE189D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3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6367" y="948320"/>
            <a:ext cx="11724983" cy="1152599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uk-UA" sz="4000" dirty="0"/>
              <a:t>Легальна праця громадян України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329841" y="1988840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hangingPunct="1"/>
            <a:endParaRPr lang="pl-PL" sz="22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F9C478E-11F6-43A9-8E0C-928A93824D62}"/>
              </a:ext>
            </a:extLst>
          </p:cNvPr>
          <p:cNvSpPr txBox="1">
            <a:spLocks/>
          </p:cNvSpPr>
          <p:nvPr/>
        </p:nvSpPr>
        <p:spPr>
          <a:xfrm>
            <a:off x="120130" y="2194382"/>
            <a:ext cx="11953328" cy="47756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/>
              <a:t>Роботодавець</a:t>
            </a:r>
            <a:r>
              <a:rPr lang="ru-RU" sz="2400" dirty="0"/>
              <a:t> </a:t>
            </a:r>
            <a:r>
              <a:rPr lang="ru-RU" sz="2400" dirty="0" err="1"/>
              <a:t>подає</a:t>
            </a:r>
            <a:r>
              <a:rPr lang="ru-RU" sz="2400" dirty="0"/>
              <a:t> </a:t>
            </a:r>
            <a:r>
              <a:rPr lang="ru-RU" sz="2400" dirty="0" err="1"/>
              <a:t>повідомлення</a:t>
            </a:r>
            <a:r>
              <a:rPr lang="ru-RU" sz="2400" dirty="0"/>
              <a:t> повторно </a:t>
            </a:r>
            <a:r>
              <a:rPr lang="ru-RU" sz="2400" dirty="0" err="1"/>
              <a:t>протягом</a:t>
            </a:r>
            <a:r>
              <a:rPr lang="ru-RU" sz="2400" dirty="0"/>
              <a:t> 7 </a:t>
            </a:r>
            <a:r>
              <a:rPr lang="ru-RU" sz="2400" dirty="0" err="1"/>
              <a:t>днів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змінилися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</a:t>
            </a:r>
            <a:r>
              <a:rPr lang="ru-RU" sz="2400" dirty="0" err="1"/>
              <a:t>зазначені</a:t>
            </a:r>
            <a:r>
              <a:rPr lang="ru-RU" sz="2400" dirty="0"/>
              <a:t> в </a:t>
            </a:r>
            <a:r>
              <a:rPr lang="ru-RU" sz="2400" dirty="0" err="1"/>
              <a:t>повідомленні</a:t>
            </a:r>
            <a:r>
              <a:rPr lang="ru-RU" sz="2400" dirty="0"/>
              <a:t>:</a:t>
            </a:r>
            <a:endParaRPr lang="pl-PL" sz="2400" b="1" dirty="0"/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змінився</a:t>
            </a:r>
            <a:r>
              <a:rPr lang="ru-RU" sz="2400" dirty="0">
                <a:solidFill>
                  <a:srgbClr val="0083A5"/>
                </a:solidFill>
              </a:rPr>
              <a:t> вид договору </a:t>
            </a:r>
            <a:r>
              <a:rPr lang="ru-RU" sz="2400" dirty="0" err="1">
                <a:solidFill>
                  <a:srgbClr val="0083A5"/>
                </a:solidFill>
              </a:rPr>
              <a:t>або</a:t>
            </a:r>
            <a:endParaRPr lang="ru-RU" sz="2400" dirty="0">
              <a:solidFill>
                <a:srgbClr val="0083A5"/>
              </a:solidFill>
            </a:endParaRP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змінилася</a:t>
            </a:r>
            <a:r>
              <a:rPr lang="ru-RU" sz="2400" dirty="0">
                <a:solidFill>
                  <a:srgbClr val="0083A5"/>
                </a:solidFill>
              </a:rPr>
              <a:t> посада </a:t>
            </a:r>
            <a:r>
              <a:rPr lang="ru-RU" sz="2400" dirty="0" err="1">
                <a:solidFill>
                  <a:srgbClr val="0083A5"/>
                </a:solidFill>
              </a:rPr>
              <a:t>або</a:t>
            </a:r>
            <a:r>
              <a:rPr lang="ru-RU" sz="2400" dirty="0">
                <a:solidFill>
                  <a:srgbClr val="0083A5"/>
                </a:solidFill>
              </a:rPr>
              <a:t> вид </a:t>
            </a:r>
            <a:r>
              <a:rPr lang="ru-RU" sz="2400" dirty="0" err="1">
                <a:solidFill>
                  <a:srgbClr val="0083A5"/>
                </a:solidFill>
              </a:rPr>
              <a:t>виконуваної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роботи</a:t>
            </a:r>
            <a:r>
              <a:rPr lang="ru-RU" sz="2400" dirty="0">
                <a:solidFill>
                  <a:srgbClr val="0083A5"/>
                </a:solidFill>
              </a:rPr>
              <a:t>, </a:t>
            </a:r>
            <a:r>
              <a:rPr lang="ru-RU" sz="2400" dirty="0" err="1">
                <a:solidFill>
                  <a:srgbClr val="0083A5"/>
                </a:solidFill>
              </a:rPr>
              <a:t>або</a:t>
            </a:r>
            <a:endParaRPr lang="ru-RU" sz="2400" dirty="0">
              <a:solidFill>
                <a:srgbClr val="0083A5"/>
              </a:solidFill>
            </a:endParaRP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скорочено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робочий</a:t>
            </a:r>
            <a:r>
              <a:rPr lang="ru-RU" sz="2400" dirty="0">
                <a:solidFill>
                  <a:srgbClr val="0083A5"/>
                </a:solidFill>
              </a:rPr>
              <a:t> час </a:t>
            </a:r>
            <a:r>
              <a:rPr lang="ru-RU" sz="2400" dirty="0" err="1">
                <a:solidFill>
                  <a:srgbClr val="0083A5"/>
                </a:solidFill>
              </a:rPr>
              <a:t>або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кількість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робочих</a:t>
            </a:r>
            <a:r>
              <a:rPr lang="ru-RU" sz="2400" dirty="0">
                <a:solidFill>
                  <a:srgbClr val="0083A5"/>
                </a:solidFill>
              </a:rPr>
              <a:t> годин </a:t>
            </a:r>
            <a:r>
              <a:rPr lang="ru-RU" sz="2400" dirty="0" err="1">
                <a:solidFill>
                  <a:srgbClr val="0083A5"/>
                </a:solidFill>
              </a:rPr>
              <a:t>або</a:t>
            </a:r>
            <a:endParaRPr lang="ru-RU" sz="2400" dirty="0">
              <a:solidFill>
                <a:srgbClr val="0083A5"/>
              </a:solidFill>
            </a:endParaRPr>
          </a:p>
          <a:p>
            <a:pPr marL="431800" indent="-323850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err="1">
                <a:solidFill>
                  <a:srgbClr val="0083A5"/>
                </a:solidFill>
              </a:rPr>
              <a:t>зменшено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місячну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або</a:t>
            </a:r>
            <a:r>
              <a:rPr lang="ru-RU" sz="2400" dirty="0">
                <a:solidFill>
                  <a:srgbClr val="0083A5"/>
                </a:solidFill>
              </a:rPr>
              <a:t> </a:t>
            </a:r>
            <a:r>
              <a:rPr lang="ru-RU" sz="2400" dirty="0" err="1">
                <a:solidFill>
                  <a:srgbClr val="0083A5"/>
                </a:solidFill>
              </a:rPr>
              <a:t>погодинну</a:t>
            </a:r>
            <a:r>
              <a:rPr lang="ru-RU" sz="2400" dirty="0">
                <a:solidFill>
                  <a:srgbClr val="0083A5"/>
                </a:solidFill>
              </a:rPr>
              <a:t> оплату </a:t>
            </a:r>
            <a:r>
              <a:rPr lang="ru-RU" sz="2400" dirty="0" err="1">
                <a:solidFill>
                  <a:srgbClr val="0083A5"/>
                </a:solidFill>
              </a:rPr>
              <a:t>праці</a:t>
            </a:r>
            <a:r>
              <a:rPr lang="ru-RU" sz="2400" dirty="0">
                <a:solidFill>
                  <a:srgbClr val="0083A5"/>
                </a:solidFill>
              </a:rPr>
              <a:t>.</a:t>
            </a:r>
            <a:endParaRPr lang="pl-PL" sz="2400" dirty="0">
              <a:solidFill>
                <a:srgbClr val="0083A5"/>
              </a:solidFill>
            </a:endParaRPr>
          </a:p>
        </p:txBody>
      </p:sp>
      <p:pic>
        <p:nvPicPr>
          <p:cNvPr id="2" name="Obraz 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EC68B67B-0DB2-6E43-9385-9BABE189D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24138"/>
            <a:ext cx="7632135" cy="1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8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Open Sans"/>
        <a:ea typeface="Microsoft YaHei"/>
        <a:cs typeface=""/>
      </a:majorFont>
      <a:minorFont>
        <a:latin typeface="Open Sans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37222</TotalTime>
  <Words>1275</Words>
  <Application>Microsoft Office PowerPoint</Application>
  <PresentationFormat>Niestandardowy</PresentationFormat>
  <Paragraphs>129</Paragraphs>
  <Slides>17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Open Sans</vt:lpstr>
      <vt:lpstr>Times New Roman</vt:lpstr>
      <vt:lpstr>Wingdings</vt:lpstr>
      <vt:lpstr>Motyw pakietu Office</vt:lpstr>
      <vt:lpstr>Prezentacja programu PowerPoint</vt:lpstr>
      <vt:lpstr>Зміни до положень Закону для громадян України у зв'язку зі збройним конфліктом на території цієї країни</vt:lpstr>
      <vt:lpstr>Продовження легального перебування до 30 вересня 2025 року</vt:lpstr>
      <vt:lpstr>Зміна терміну подачі заяви з метою отримання номера PESEL</vt:lpstr>
      <vt:lpstr>Продовження терміну дії документів та легальності перебування громадян України</vt:lpstr>
      <vt:lpstr>Продовження терміну дії документів та легальності перебування громадян України</vt:lpstr>
      <vt:lpstr>Що ще було продовжено до 30 вересня 2025 року:</vt:lpstr>
      <vt:lpstr>Легальна праця громадян України</vt:lpstr>
      <vt:lpstr>Легальна праця громадян України</vt:lpstr>
      <vt:lpstr>Легальна праця громадян України</vt:lpstr>
      <vt:lpstr>Можливість подати заяву на тимчасове перебування для осіб, що мають PESEL зі статусом UKR</vt:lpstr>
      <vt:lpstr>Можливість подати заяву на тимчасове перебування для осіб, що мають PESEL зі статусом UKR</vt:lpstr>
      <vt:lpstr>Prezentacja programu PowerPoint</vt:lpstr>
      <vt:lpstr>Посвідка на перебування для осіб, які користуються тимчасовим захистом</vt:lpstr>
      <vt:lpstr>Посвідка на перебування для осіб, які користуються тимчасовим захистом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Panzegrau</dc:creator>
  <cp:lastModifiedBy>Nataliia Kobielieva</cp:lastModifiedBy>
  <cp:revision>176</cp:revision>
  <cp:lastPrinted>1601-01-01T00:00:00Z</cp:lastPrinted>
  <dcterms:created xsi:type="dcterms:W3CDTF">1601-01-01T00:00:00Z</dcterms:created>
  <dcterms:modified xsi:type="dcterms:W3CDTF">2024-07-10T04:32:49Z</dcterms:modified>
</cp:coreProperties>
</file>