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7"/>
  </p:notesMasterIdLst>
  <p:sldIdLst>
    <p:sldId id="274" r:id="rId2"/>
    <p:sldId id="267" r:id="rId3"/>
    <p:sldId id="288" r:id="rId4"/>
    <p:sldId id="277" r:id="rId5"/>
    <p:sldId id="276" r:id="rId6"/>
    <p:sldId id="278" r:id="rId7"/>
    <p:sldId id="280" r:id="rId8"/>
    <p:sldId id="283" r:id="rId9"/>
    <p:sldId id="290" r:id="rId10"/>
    <p:sldId id="291" r:id="rId11"/>
    <p:sldId id="284" r:id="rId12"/>
    <p:sldId id="281" r:id="rId13"/>
    <p:sldId id="289" r:id="rId14"/>
    <p:sldId id="286" r:id="rId15"/>
    <p:sldId id="273" r:id="rId1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11A"/>
    <a:srgbClr val="FFCC00"/>
    <a:srgbClr val="003366"/>
    <a:srgbClr val="FF3399"/>
    <a:srgbClr val="CCFF33"/>
    <a:srgbClr val="FFCCFF"/>
    <a:srgbClr val="000000"/>
    <a:srgbClr val="00CC00"/>
    <a:srgbClr val="99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79142" autoAdjust="0"/>
  </p:normalViewPr>
  <p:slideViewPr>
    <p:cSldViewPr>
      <p:cViewPr varScale="1">
        <p:scale>
          <a:sx n="53" d="100"/>
          <a:sy n="53" d="100"/>
        </p:scale>
        <p:origin x="95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1ABF30-6399-4CB6-A01A-CB01A79CFDBD}" type="datetimeFigureOut">
              <a:rPr lang="pl-PL"/>
              <a:pPr>
                <a:defRPr/>
              </a:pPr>
              <a:t>08.10.2021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2B3A62-4656-40A6-8E9B-4098257040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3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22263-177F-484A-A1FD-0E597C1A7D14}" type="slidenum">
              <a:rPr lang="pl-PL" smtClean="0"/>
              <a:pPr eaLnBrk="1" hangingPunct="1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45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61EDE-4063-4A84-B551-707D6B4A6700}" type="slidenum">
              <a:rPr lang="pl-PL" smtClean="0"/>
              <a:pPr eaLnBrk="1" hangingPunct="1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7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AA97DC-8687-4DA9-83AA-1351D433132A}" type="slidenum">
              <a:rPr lang="pl-PL" smtClean="0"/>
              <a:pPr eaLnBrk="1" hangingPunct="1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67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69AC0-15DB-453A-9092-3707B59199F7}" type="slidenum">
              <a:rPr lang="pl-PL" smtClean="0"/>
              <a:pPr eaLnBrk="1" hangingPunct="1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90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018C8-6925-4F39-A867-0D1D032867D5}" type="slidenum">
              <a:rPr lang="pl-PL" smtClean="0"/>
              <a:pPr eaLnBrk="1" hangingPunct="1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57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92B05-850E-4717-A58C-753595800A24}" type="slidenum">
              <a:rPr lang="pl-PL" smtClean="0"/>
              <a:pPr eaLnBrk="1" hangingPunct="1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05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B3A62-4656-40A6-8E9B-40982570407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4DAC1-FBF9-4915-B837-9B6DBAD9E4AB}" type="slidenum">
              <a:rPr lang="pl-PL" smtClean="0"/>
              <a:pPr eaLnBrk="1" hangingPunct="1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06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541B5-B8A7-4CA3-8B47-85A3F3FDB784}" type="slidenum">
              <a:rPr lang="pl-PL" smtClean="0"/>
              <a:pPr eaLnBrk="1" hangingPunct="1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3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A83B4C-74F3-434F-81B4-1F744FFB629D}" type="slidenum">
              <a:rPr lang="pl-PL" smtClean="0"/>
              <a:pPr eaLnBrk="1" hangingPunct="1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20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314FD5-D47D-4F0D-AE58-2BA12278FE7F}" type="slidenum">
              <a:rPr lang="pl-PL" smtClean="0"/>
              <a:pPr eaLnBrk="1" hangingPunct="1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17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09BB8-B8CE-41C4-981F-6DF9030B4A7E}" type="slidenum">
              <a:rPr lang="pl-PL" smtClean="0"/>
              <a:pPr eaLnBrk="1" hangingPunct="1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36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B3A62-4656-40A6-8E9B-40982570407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34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9E0B77-4631-449D-9FFE-9F78079E13F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7D3C6-B9DB-456E-AC83-ABFE056B2DB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F1D1-7178-438C-B1EC-1139A7A130A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E47A-4F79-4D02-81DD-5E774CDF74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1102D-2EC2-4225-B621-38459C22FED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B5C92-5B0C-4FD3-A2FB-1437808660B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4FAF-06FA-476C-8A9D-B5CB4135D1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2B0C8-D877-49AA-913B-9B09117DF7B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F2D22-C302-4BFF-AFD1-7619D53486E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EFFD4-6EC1-4804-9603-5B49D6C6FC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769678-34EE-4FFB-B37C-FE8B7AB881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17CBFA-6554-4135-BBAF-E1EE5B7F7D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sswm@poznan-nfz.p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nfz-poznan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zus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111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-243408"/>
            <a:ext cx="9073008" cy="62373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3419872" y="5300638"/>
            <a:ext cx="5251425" cy="72008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Public </a:t>
            </a:r>
            <a:r>
              <a:rPr lang="pl-PL" sz="4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Health</a:t>
            </a:r>
            <a:r>
              <a:rPr 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l-PL" sz="4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Insurance</a:t>
            </a:r>
            <a:endParaRPr lang="pl-PL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pl-PL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39552" y="6020718"/>
            <a:ext cx="8661648" cy="432618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Bef>
                <a:spcPct val="0"/>
              </a:spcBef>
            </a:pPr>
            <a:r>
              <a:rPr lang="pl-PL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ACCESS TO HEALTH CARE SYSTEM IN POLAND FOR  FOREIGNERS</a:t>
            </a:r>
          </a:p>
          <a:p>
            <a:pPr fontAlgn="auto">
              <a:spcBef>
                <a:spcPct val="0"/>
              </a:spcBef>
            </a:pPr>
            <a:endParaRPr lang="pl-PL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236296" y="0"/>
            <a:ext cx="1939057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108520" y="-270222"/>
            <a:ext cx="9283873" cy="476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s://www.nfz-lodz.pl/attachments/article/5706/logo_nf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1" y="188640"/>
            <a:ext cx="1504176" cy="6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izabiz.nl/image/cache/data/People/GrowingRowOfPeople_swatchbig-64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797079"/>
            <a:ext cx="7419079" cy="73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87624" y="332656"/>
            <a:ext cx="6636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Problems</a:t>
            </a:r>
            <a:r>
              <a:rPr lang="pl-PL" sz="4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…?</a:t>
            </a:r>
          </a:p>
        </p:txBody>
      </p:sp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5701026" y="2820900"/>
            <a:ext cx="2730277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500" dirty="0">
                <a:solidFill>
                  <a:schemeClr val="accent3"/>
                </a:solidFill>
                <a:latin typeface="Calibri" panose="020F0502020204030204" pitchFamily="34" charset="0"/>
              </a:rPr>
              <a:t>…</a:t>
            </a:r>
            <a:r>
              <a:rPr lang="pl-PL" sz="4500" dirty="0" err="1">
                <a:solidFill>
                  <a:schemeClr val="accent3"/>
                </a:solidFill>
                <a:latin typeface="Calibri" panose="020F0502020204030204" pitchFamily="34" charset="0"/>
              </a:rPr>
              <a:t>queues</a:t>
            </a:r>
            <a:r>
              <a:rPr lang="pl-PL" sz="4500" dirty="0">
                <a:solidFill>
                  <a:schemeClr val="accent3"/>
                </a:solidFill>
                <a:latin typeface="Calibri" panose="020F0502020204030204" pitchFamily="34" charset="0"/>
              </a:rPr>
              <a:t>!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-900608" y="6534834"/>
            <a:ext cx="3252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</a:t>
            </a:r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http://www.jchendrick.ie/queue-systems/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372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pole tekstowe 3"/>
          <p:cNvSpPr txBox="1">
            <a:spLocks noChangeArrowheads="1"/>
          </p:cNvSpPr>
          <p:nvPr/>
        </p:nvSpPr>
        <p:spPr bwMode="auto">
          <a:xfrm>
            <a:off x="683569" y="2782083"/>
            <a:ext cx="820891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Take </a:t>
            </a:r>
            <a:r>
              <a:rPr lang="pl-PL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pl-PL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proof of </a:t>
            </a:r>
            <a:r>
              <a:rPr lang="pl-PL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health</a:t>
            </a:r>
            <a:r>
              <a:rPr lang="pl-PL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insurance</a:t>
            </a:r>
            <a:r>
              <a:rPr lang="pl-PL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/>
            <a:endParaRPr lang="pl-PL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pl-PL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European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Health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Insurance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Card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(for UE </a:t>
            </a:r>
            <a:r>
              <a:rPr lang="pl-PL" sz="2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citizens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 eaLnBrk="1" hangingPunct="1"/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pl-PL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l-PL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copy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of the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agreement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with the </a:t>
            </a:r>
            <a:b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pl-PL" sz="2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                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last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month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payment</a:t>
            </a:r>
            <a:r>
              <a:rPr lang="pl-PL" sz="26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chemeClr val="accent3"/>
                </a:solidFill>
                <a:latin typeface="Calibri" panose="020F0502020204030204" pitchFamily="34" charset="0"/>
              </a:rPr>
              <a:t>sheet</a:t>
            </a:r>
            <a:endParaRPr lang="pl-PL" sz="2600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1989" name="Picture 5" descr="C:\Users\xxx\AppData\Local\Temp\MP90018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4262"/>
            <a:ext cx="3551339" cy="236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lh5.ggpht.com/_0mfb0kR7fnJRyuhCz45MSMvwQYVAQXEltkSnoLXAC51iG2-QR0dmP2BQwl0ibkp9Q=h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376265" cy="13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lve.com.pl/wp-content/uploads/2013/12/nfz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71030"/>
            <a:ext cx="2629951" cy="1393874"/>
          </a:xfrm>
          <a:prstGeom prst="rect">
            <a:avLst/>
          </a:prstGeom>
          <a:ln w="63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59320" y="216495"/>
            <a:ext cx="5076776" cy="14843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4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At the </a:t>
            </a:r>
            <a:r>
              <a:rPr lang="pl-PL" sz="4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doctor’s</a:t>
            </a:r>
            <a:r>
              <a:rPr lang="pl-PL" sz="4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pl-PL" sz="4500" spc="-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7884368" y="2582780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pole tekstowe 6"/>
          <p:cNvSpPr txBox="1">
            <a:spLocks noChangeArrowheads="1"/>
          </p:cNvSpPr>
          <p:nvPr/>
        </p:nvSpPr>
        <p:spPr bwMode="auto">
          <a:xfrm>
            <a:off x="539552" y="1790814"/>
            <a:ext cx="48965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if you have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– use it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!</a:t>
            </a:r>
          </a:p>
          <a:p>
            <a:pPr eaLnBrk="1" hangingPunct="1">
              <a:buFont typeface="Arial" charset="0"/>
              <a:buChar char="•"/>
            </a:pP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don’t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have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– </a:t>
            </a:r>
          </a:p>
          <a:p>
            <a:pPr eaLnBrk="1" hangingPunct="1"/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passport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or</a:t>
            </a: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residence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card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number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instead</a:t>
            </a: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5517232"/>
            <a:ext cx="5545137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Department of </a:t>
            </a:r>
            <a:r>
              <a:rPr lang="pl-PL" sz="2800" b="1" dirty="0" err="1">
                <a:solidFill>
                  <a:schemeClr val="accent3"/>
                </a:solidFill>
                <a:latin typeface="Calibri" panose="020F0502020204030204" pitchFamily="34" charset="0"/>
              </a:rPr>
              <a:t>Civil</a:t>
            </a:r>
            <a:r>
              <a:rPr lang="pl-PL" sz="2800" b="1" dirty="0">
                <a:solidFill>
                  <a:schemeClr val="accent3"/>
                </a:solidFill>
                <a:latin typeface="Calibri" panose="020F0502020204030204" pitchFamily="34" charset="0"/>
              </a:rPr>
              <a:t>  </a:t>
            </a:r>
            <a:r>
              <a:rPr lang="pl-PL" sz="2800" b="1" dirty="0" err="1">
                <a:solidFill>
                  <a:schemeClr val="accent3"/>
                </a:solidFill>
                <a:latin typeface="Calibri" panose="020F0502020204030204" pitchFamily="34" charset="0"/>
              </a:rPr>
              <a:t>Affairs</a:t>
            </a:r>
            <a:r>
              <a:rPr lang="pl-PL" sz="2800" dirty="0">
                <a:solidFill>
                  <a:schemeClr val="accent3"/>
                </a:solidFill>
                <a:latin typeface="Calibri" panose="020F0502020204030204" pitchFamily="34" charset="0"/>
              </a:rPr>
              <a:t>, </a:t>
            </a:r>
          </a:p>
          <a:p>
            <a:pPr algn="ctr">
              <a:defRPr/>
            </a:pPr>
            <a:r>
              <a:rPr lang="pl-PL" sz="2800" dirty="0">
                <a:solidFill>
                  <a:schemeClr val="accent3"/>
                </a:solidFill>
                <a:latin typeface="Calibri" panose="020F0502020204030204" pitchFamily="34" charset="0"/>
              </a:rPr>
              <a:t>Poznań, Libelta Street 16/20</a:t>
            </a:r>
          </a:p>
          <a:p>
            <a:pPr algn="ctr">
              <a:defRPr/>
            </a:pPr>
            <a:endParaRPr lang="pl-PL" dirty="0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pic>
        <p:nvPicPr>
          <p:cNvPr id="37891" name="Picture 3" descr="C:\Users\xxx\AppData\Local\Temp\MP900409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78708"/>
            <a:ext cx="3138348" cy="33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611560" y="421794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PESEL: </a:t>
            </a:r>
            <a:r>
              <a:rPr lang="pl-PL" sz="35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Citizen</a:t>
            </a:r>
            <a:r>
              <a:rPr lang="pl-PL" sz="3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5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Registration</a:t>
            </a:r>
            <a:r>
              <a:rPr lang="pl-PL" sz="3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5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Number</a:t>
            </a:r>
            <a:endParaRPr lang="pl-PL" sz="3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3"/>
          <p:cNvSpPr txBox="1">
            <a:spLocks noChangeArrowheads="1"/>
          </p:cNvSpPr>
          <p:nvPr/>
        </p:nvSpPr>
        <p:spPr bwMode="auto">
          <a:xfrm>
            <a:off x="7224241" y="5086925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y.gajdzinska\Downloads\ekran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849886" cy="28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403648" y="3872791"/>
            <a:ext cx="2326199" cy="8820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pl-PL" sz="3500" b="1" dirty="0">
                <a:solidFill>
                  <a:schemeClr val="bg1"/>
                </a:solidFill>
              </a:rPr>
              <a:t>INSURED</a:t>
            </a:r>
          </a:p>
        </p:txBody>
      </p:sp>
      <p:pic>
        <p:nvPicPr>
          <p:cNvPr id="2052" name="Picture 4" descr="C:\Users\kay.gajdzinska\Downloads\ek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28" y="3093368"/>
            <a:ext cx="3849886" cy="2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5827371" y="3699127"/>
            <a:ext cx="2326199" cy="8820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pl-PL" sz="3500" b="1" dirty="0">
                <a:solidFill>
                  <a:schemeClr val="bg1"/>
                </a:solidFill>
              </a:rPr>
              <a:t>NOT INSURED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236698" y="1406655"/>
            <a:ext cx="7799798" cy="115212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 can prove that you’re insured 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via an electronic system called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Picture 6" descr="http://www.dukla-viva.pl/images/ew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1793388" cy="9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749378" y="504527"/>
            <a:ext cx="6870164" cy="14843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4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If</a:t>
            </a:r>
            <a:r>
              <a:rPr lang="pl-PL" sz="4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you</a:t>
            </a:r>
            <a:r>
              <a:rPr lang="pl-PL" sz="4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have</a:t>
            </a:r>
            <a:r>
              <a:rPr lang="pl-PL" sz="4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PESEL </a:t>
            </a:r>
            <a:r>
              <a:rPr lang="pl-PL" sz="4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number</a:t>
            </a:r>
            <a:endParaRPr lang="pl-PL" sz="4500" spc="-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027829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ole tekstowe 2"/>
          <p:cNvSpPr txBox="1">
            <a:spLocks noChangeArrowheads="1"/>
          </p:cNvSpPr>
          <p:nvPr/>
        </p:nvSpPr>
        <p:spPr bwMode="auto">
          <a:xfrm>
            <a:off x="510422" y="1124744"/>
            <a:ext cx="504056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choose your own General Practitioner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(Family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Doctor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Primary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health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 Mon. –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., </a:t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                                   8 a.m. – 6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p.m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after 6 p.m.,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on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weekends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holidays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24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hour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 provided by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special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units</a:t>
            </a: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referral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specialised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health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</a:t>
            </a: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without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referral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gynecologist, dentist, oncologist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psychiatrist</a:t>
            </a: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/>
            <a:endParaRPr lang="pl-P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907704" y="332656"/>
            <a:ext cx="5845269" cy="14843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3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Primary</a:t>
            </a:r>
            <a:r>
              <a:rPr lang="pl-PL" sz="3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and </a:t>
            </a:r>
            <a:r>
              <a:rPr lang="pl-PL" sz="3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specialised</a:t>
            </a:r>
            <a:r>
              <a:rPr lang="pl-PL" sz="3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3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Health</a:t>
            </a:r>
            <a:r>
              <a:rPr lang="pl-PL" sz="3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3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Care</a:t>
            </a:r>
            <a:endParaRPr lang="pl-PL" sz="3000" spc="-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028" name="Picture 4" descr="http://i.huffpost.com/gen/1358280/images/o-GENERAL-PRACTITIONER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01" y="1268760"/>
            <a:ext cx="3744349" cy="24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heportlandhospital.com/uploads/data/files/pioneering%20surg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01" y="3992375"/>
            <a:ext cx="3551529" cy="25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3"/>
          <p:cNvSpPr txBox="1">
            <a:spLocks noChangeArrowheads="1"/>
          </p:cNvSpPr>
          <p:nvPr/>
        </p:nvSpPr>
        <p:spPr bwMode="auto">
          <a:xfrm>
            <a:off x="8088337" y="6525344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odtytuł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72400" cy="3456384"/>
          </a:xfrm>
          <a:noFill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3500" spc="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61/  655 44 44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3500" spc="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800 190 590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3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hlinkClick r:id="rId3"/>
              </a:rPr>
              <a:t>kancelaria@poznan-nfz.pl</a:t>
            </a:r>
            <a:endParaRPr lang="pl-PL" sz="35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pl-PL" sz="3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hlinkClick r:id="rId4"/>
              </a:rPr>
              <a:t>www.nfz-poznan.pl</a:t>
            </a:r>
            <a:endParaRPr lang="pl-PL" sz="35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pl-PL" sz="3500" dirty="0">
              <a:latin typeface="Calibri" panose="020F050202020403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22106" y="692696"/>
            <a:ext cx="6678286" cy="85564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4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Thank</a:t>
            </a:r>
            <a:r>
              <a:rPr lang="pl-PL" sz="4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you</a:t>
            </a:r>
            <a:r>
              <a:rPr lang="pl-PL" sz="4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for </a:t>
            </a:r>
            <a:r>
              <a:rPr lang="pl-PL" sz="4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your</a:t>
            </a:r>
            <a:r>
              <a:rPr lang="pl-PL" sz="4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0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attention</a:t>
            </a:r>
            <a:r>
              <a:rPr lang="pl-PL" sz="4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0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</a:p>
          <a:p>
            <a:pPr algn="ctr" eaLnBrk="0" hangingPunct="0">
              <a:defRPr/>
            </a:pPr>
            <a:endParaRPr lang="pl-PL" sz="2500" b="1" spc="-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  <a:sym typeface="Wingdings" panose="05000000000000000000" pitchFamily="2" charset="2"/>
            </a:endParaRPr>
          </a:p>
        </p:txBody>
      </p:sp>
      <p:pic>
        <p:nvPicPr>
          <p:cNvPr id="7" name="Picture 2" descr="http://www.clipartbest.com/cliparts/aiq/z5y/aiqz5yXk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9346"/>
            <a:ext cx="939654" cy="9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rzwi-pol.pl/img/pol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90" y="188640"/>
            <a:ext cx="6863302" cy="63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72597" y="2276872"/>
            <a:ext cx="25922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625" y="2676876"/>
            <a:ext cx="2088232" cy="8561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63381"/>
            <a:ext cx="7632848" cy="570597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04048" y="3676962"/>
            <a:ext cx="3110467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PIEKARY STREET 14/15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59732" y="4685074"/>
            <a:ext cx="3801425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GRUNWALDZKA STREET 158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23528" y="237339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 err="1">
                <a:solidFill>
                  <a:srgbClr val="0070C0"/>
                </a:solidFill>
              </a:rPr>
              <a:t>National</a:t>
            </a:r>
            <a:r>
              <a:rPr lang="pl-PL" sz="2800" b="1" dirty="0">
                <a:solidFill>
                  <a:srgbClr val="0070C0"/>
                </a:solidFill>
              </a:rPr>
              <a:t> </a:t>
            </a:r>
            <a:r>
              <a:rPr lang="pl-PL" sz="2800" b="1" dirty="0" err="1">
                <a:solidFill>
                  <a:srgbClr val="0070C0"/>
                </a:solidFill>
              </a:rPr>
              <a:t>Health</a:t>
            </a:r>
            <a:r>
              <a:rPr lang="pl-PL" sz="2800" b="1" dirty="0">
                <a:solidFill>
                  <a:srgbClr val="0070C0"/>
                </a:solidFill>
              </a:rPr>
              <a:t> Fund: </a:t>
            </a:r>
            <a:r>
              <a:rPr lang="pl-PL" sz="2800" b="1" dirty="0" err="1">
                <a:solidFill>
                  <a:srgbClr val="0070C0"/>
                </a:solidFill>
              </a:rPr>
              <a:t>offices</a:t>
            </a:r>
            <a:r>
              <a:rPr lang="pl-PL" sz="2800" b="1" dirty="0">
                <a:solidFill>
                  <a:srgbClr val="0070C0"/>
                </a:solidFill>
              </a:rPr>
              <a:t> in Poznań</a:t>
            </a:r>
          </a:p>
        </p:txBody>
      </p:sp>
      <p:pic>
        <p:nvPicPr>
          <p:cNvPr id="1026" name="Picture 2" descr="http://bi.gazeta.pl/im/75/d8/dc/z14473333Q,NFZ-Poznan---wiezowiec-przy-ul--Piek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64" y="818308"/>
            <a:ext cx="1834304" cy="275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www.dariuszwajs.pl/wp-content/uploads/2016/02/nfz-w-poznaniu-grunwaldzka-158_dariuszwajs_p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8" y="1988840"/>
            <a:ext cx="3557377" cy="200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179867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422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88023" y="324510"/>
            <a:ext cx="4135907" cy="62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819525" cy="155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7" name="pole tekstowe 4"/>
          <p:cNvSpPr txBox="1">
            <a:spLocks noChangeArrowheads="1"/>
          </p:cNvSpPr>
          <p:nvPr/>
        </p:nvSpPr>
        <p:spPr bwMode="auto">
          <a:xfrm>
            <a:off x="0" y="333375"/>
            <a:ext cx="6588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>
                <a:solidFill>
                  <a:srgbClr val="0070C0"/>
                </a:solidFill>
              </a:rPr>
              <a:t>How to </a:t>
            </a:r>
            <a:r>
              <a:rPr lang="pl-PL" sz="2800" b="1" dirty="0" err="1">
                <a:solidFill>
                  <a:srgbClr val="0070C0"/>
                </a:solidFill>
              </a:rPr>
              <a:t>get</a:t>
            </a:r>
            <a:r>
              <a:rPr lang="pl-PL" sz="2800" b="1" dirty="0">
                <a:solidFill>
                  <a:srgbClr val="0070C0"/>
                </a:solidFill>
              </a:rPr>
              <a:t> </a:t>
            </a:r>
            <a:r>
              <a:rPr lang="pl-PL" sz="2800" b="1" dirty="0" err="1">
                <a:solidFill>
                  <a:srgbClr val="0070C0"/>
                </a:solidFill>
              </a:rPr>
              <a:t>health</a:t>
            </a:r>
            <a:r>
              <a:rPr lang="pl-PL" sz="2800" b="1" dirty="0">
                <a:solidFill>
                  <a:srgbClr val="0070C0"/>
                </a:solidFill>
              </a:rPr>
              <a:t> </a:t>
            </a:r>
            <a:r>
              <a:rPr lang="pl-PL" sz="2800" b="1" dirty="0" err="1">
                <a:solidFill>
                  <a:srgbClr val="0070C0"/>
                </a:solidFill>
              </a:rPr>
              <a:t>insurance</a:t>
            </a:r>
            <a:r>
              <a:rPr lang="pl-PL" sz="2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Picture 6" descr="https://lh5.ggpht.com/_0mfb0kR7fnJRyuhCz45MSMvwQYVAQXEltkSnoLXAC51iG2-QR0dmP2BQwl0ibkp9Q=h9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5" y="1637360"/>
            <a:ext cx="3563095" cy="21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3"/>
          <p:cNvSpPr txBox="1">
            <a:spLocks noChangeArrowheads="1"/>
          </p:cNvSpPr>
          <p:nvPr/>
        </p:nvSpPr>
        <p:spPr bwMode="auto">
          <a:xfrm>
            <a:off x="7956376" y="6597352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zawartości 3"/>
          <p:cNvSpPr>
            <a:spLocks noGrp="1"/>
          </p:cNvSpPr>
          <p:nvPr>
            <p:ph sz="half" idx="1"/>
          </p:nvPr>
        </p:nvSpPr>
        <p:spPr>
          <a:xfrm>
            <a:off x="144760" y="1196752"/>
            <a:ext cx="5867400" cy="2451100"/>
          </a:xfrm>
        </p:spPr>
        <p:txBody>
          <a:bodyPr>
            <a:normAutofit lnSpcReduction="10000"/>
          </a:bodyPr>
          <a:lstStyle/>
          <a:p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Required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documents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endParaRPr lang="pl-PL" sz="1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certificate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issued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by </a:t>
            </a:r>
            <a:b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Polish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university</a:t>
            </a: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passport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residence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card</a:t>
            </a: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Wingdings" pitchFamily="2" charset="2"/>
              <a:buNone/>
            </a:pPr>
            <a:endParaRPr lang="pl-PL" sz="25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-396552" y="4149080"/>
            <a:ext cx="5851376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9775" lvl="1" indent="-285750" algn="ctr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r>
              <a:rPr lang="pl-PL" sz="2700" b="1" dirty="0">
                <a:solidFill>
                  <a:schemeClr val="accent3"/>
                </a:solidFill>
                <a:latin typeface="+mn-lt"/>
              </a:rPr>
              <a:t>61-823 Poznań, Piekary </a:t>
            </a:r>
            <a:r>
              <a:rPr lang="pl-PL" sz="2700" b="1" dirty="0" err="1">
                <a:solidFill>
                  <a:schemeClr val="accent3"/>
                </a:solidFill>
                <a:latin typeface="+mn-lt"/>
              </a:rPr>
              <a:t>Street</a:t>
            </a:r>
            <a:r>
              <a:rPr lang="pl-PL" sz="2700" b="1" dirty="0">
                <a:solidFill>
                  <a:schemeClr val="accent3"/>
                </a:solidFill>
                <a:latin typeface="+mn-lt"/>
              </a:rPr>
              <a:t> 14/15</a:t>
            </a:r>
          </a:p>
          <a:p>
            <a:pPr marL="739775" lvl="1" indent="-285750" algn="ctr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r>
              <a:rPr lang="pl-PL" sz="2700" b="1" dirty="0">
                <a:solidFill>
                  <a:schemeClr val="accent3"/>
                </a:solidFill>
                <a:latin typeface="+mn-lt"/>
              </a:rPr>
              <a:t>  </a:t>
            </a:r>
            <a:r>
              <a:rPr lang="pl-PL" sz="3300" b="1" spc="3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61/ 655 44 44</a:t>
            </a:r>
          </a:p>
        </p:txBody>
      </p:sp>
      <p:pic>
        <p:nvPicPr>
          <p:cNvPr id="33795" name="Picture 3" descr="C:\Users\xxx\AppData\Local\Temp\MP90042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223501" cy="469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zaokrąglony 2"/>
          <p:cNvSpPr/>
          <p:nvPr/>
        </p:nvSpPr>
        <p:spPr>
          <a:xfrm>
            <a:off x="280549" y="188640"/>
            <a:ext cx="188088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67544" y="44624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3500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67743" y="236548"/>
            <a:ext cx="6535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Signing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3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3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agreement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with the NFZ</a:t>
            </a:r>
          </a:p>
        </p:txBody>
      </p:sp>
      <p:pic>
        <p:nvPicPr>
          <p:cNvPr id="1026" name="Picture 2" descr="http://www.clipartbest.com/cliparts/aiq/z5y/aiqz5yX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50780"/>
            <a:ext cx="651622" cy="6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3"/>
          <p:cNvSpPr txBox="1">
            <a:spLocks noChangeArrowheads="1"/>
          </p:cNvSpPr>
          <p:nvPr/>
        </p:nvSpPr>
        <p:spPr bwMode="auto">
          <a:xfrm>
            <a:off x="7800305" y="6597352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060848"/>
            <a:ext cx="3096344" cy="448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pole tekstowe 8"/>
          <p:cNvSpPr txBox="1">
            <a:spLocks noChangeArrowheads="1"/>
          </p:cNvSpPr>
          <p:nvPr/>
        </p:nvSpPr>
        <p:spPr bwMode="auto">
          <a:xfrm>
            <a:off x="287395" y="2276872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submission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pl-PL" sz="3000" b="1" dirty="0">
                <a:solidFill>
                  <a:schemeClr val="accent3"/>
                </a:solidFill>
                <a:latin typeface="Calibri" panose="020F0502020204030204" pitchFamily="34" charset="0"/>
              </a:rPr>
              <a:t>ZUS ZZA 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form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within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7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days</a:t>
            </a:r>
            <a:endParaRPr lang="pl-PL" sz="3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9707" y="3717032"/>
            <a:ext cx="52562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3"/>
                </a:solidFill>
                <a:latin typeface="Calibri" panose="020F0502020204030204" pitchFamily="34" charset="0"/>
                <a:hlinkClick r:id="rId4"/>
              </a:rPr>
              <a:t>www.zus.pl</a:t>
            </a:r>
            <a:endParaRPr lang="pl-PL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Poznań, Dąbrowskiego Street 12</a:t>
            </a:r>
          </a:p>
          <a:p>
            <a:pPr algn="ctr">
              <a:defRPr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l-PL" sz="2800" b="1" spc="300" dirty="0">
                <a:solidFill>
                  <a:srgbClr val="00B0F0"/>
                </a:solidFill>
                <a:latin typeface="Calibri" panose="020F0502020204030204" pitchFamily="34" charset="0"/>
              </a:rPr>
              <a:t>    61/ 841 60 00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980728"/>
            <a:ext cx="8523560" cy="64807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2500" dirty="0">
                <a:solidFill>
                  <a:schemeClr val="accent3"/>
                </a:solidFill>
                <a:latin typeface="Calibri" panose="020F0502020204030204" pitchFamily="34" charset="0"/>
              </a:rPr>
              <a:t>(Zakład Ubezpieczeń Społecznych = </a:t>
            </a:r>
            <a:r>
              <a:rPr lang="pl-PL" sz="2500" dirty="0" err="1">
                <a:solidFill>
                  <a:schemeClr val="accent3"/>
                </a:solidFill>
                <a:latin typeface="Calibri" panose="020F0502020204030204" pitchFamily="34" charset="0"/>
              </a:rPr>
              <a:t>Social</a:t>
            </a:r>
            <a:r>
              <a:rPr lang="pl-PL" sz="25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500" dirty="0" err="1">
                <a:solidFill>
                  <a:schemeClr val="accent3"/>
                </a:solidFill>
                <a:latin typeface="Calibri" panose="020F0502020204030204" pitchFamily="34" charset="0"/>
              </a:rPr>
              <a:t>Insurance</a:t>
            </a:r>
            <a:r>
              <a:rPr lang="pl-PL" sz="250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pl-PL" sz="2500" dirty="0" err="1">
                <a:solidFill>
                  <a:schemeClr val="accent3"/>
                </a:solidFill>
                <a:latin typeface="Calibri" panose="020F0502020204030204" pitchFamily="34" charset="0"/>
              </a:rPr>
              <a:t>Institution</a:t>
            </a:r>
            <a:r>
              <a:rPr lang="pl-PL" sz="2500" dirty="0">
                <a:solidFill>
                  <a:schemeClr val="accent3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280549" y="188640"/>
            <a:ext cx="188088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44624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3500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267744" y="282714"/>
            <a:ext cx="6636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Registration</a:t>
            </a: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of the </a:t>
            </a:r>
            <a:r>
              <a:rPr lang="pl-PL" sz="3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agreement</a:t>
            </a:r>
            <a:r>
              <a:rPr lang="pl-PL" sz="3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with ZUS</a:t>
            </a:r>
          </a:p>
        </p:txBody>
      </p:sp>
      <p:pic>
        <p:nvPicPr>
          <p:cNvPr id="11" name="Picture 2" descr="http://www.clipartbest.com/cliparts/aiq/z5y/aiqz5yXk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339752" y="238572"/>
            <a:ext cx="7344816" cy="74215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3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Monthly</a:t>
            </a:r>
            <a:r>
              <a:rPr lang="pl-PL" sz="3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3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payment</a:t>
            </a:r>
            <a:r>
              <a:rPr lang="pl-PL" sz="3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of </a:t>
            </a:r>
            <a:r>
              <a:rPr lang="pl-PL" sz="3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contributions</a:t>
            </a:r>
            <a:br>
              <a:rPr lang="pl-PL" sz="3500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pl-PL" sz="3500" spc="-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9459" name="pole tekstowe 2"/>
          <p:cNvSpPr txBox="1">
            <a:spLocks noChangeArrowheads="1"/>
          </p:cNvSpPr>
          <p:nvPr/>
        </p:nvSpPr>
        <p:spPr bwMode="auto">
          <a:xfrm>
            <a:off x="322684" y="134076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Fee</a:t>
            </a:r>
            <a:r>
              <a:rPr lang="pl-PL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55,80</a:t>
            </a:r>
            <a:r>
              <a:rPr lang="pl-PL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PLN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/ per </a:t>
            </a:r>
            <a:r>
              <a:rPr lang="pl-PL" sz="3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month</a:t>
            </a:r>
            <a:endParaRPr lang="pl-PL" sz="3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8914" name="Picture 2" descr="C:\Users\xxx\AppData\Local\Temp\MP900408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60240"/>
            <a:ext cx="280657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93531" y="2323857"/>
            <a:ext cx="5867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payment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pl-PL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account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of </a:t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pl-PL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Social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Insurance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Institution</a:t>
            </a:r>
            <a:endParaRPr lang="pl-PL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4760" y="4275093"/>
            <a:ext cx="5867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later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on the </a:t>
            </a:r>
            <a:r>
              <a:rPr lang="pl-PL" sz="27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</a:t>
            </a:r>
            <a:r>
              <a:rPr lang="pl-PL" sz="27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day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each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month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preceding</a:t>
            </a:r>
            <a:r>
              <a:rPr lang="pl-PL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month</a:t>
            </a:r>
            <a:endParaRPr lang="pl-PL" sz="27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80549" y="188640"/>
            <a:ext cx="188088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44624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3500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293530" y="4075112"/>
            <a:ext cx="5574613" cy="1442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7860234" y="5590981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xxx\AppData\Local\Temp\MP90042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2048"/>
            <a:ext cx="3308588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215304" y="1008583"/>
            <a:ext cx="5076776" cy="14843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3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Termination</a:t>
            </a:r>
            <a:r>
              <a:rPr lang="pl-PL" sz="3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of </a:t>
            </a:r>
            <a:r>
              <a:rPr lang="pl-PL" sz="3500" b="1" spc="-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agreement</a:t>
            </a:r>
            <a:r>
              <a:rPr lang="pl-PL" sz="3500" b="1" spc="-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pl-PL" sz="4600" spc="-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pl-PL" sz="2000" spc="-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0484" name="pole tekstowe 3"/>
          <p:cNvSpPr txBox="1">
            <a:spLocks noChangeArrowheads="1"/>
          </p:cNvSpPr>
          <p:nvPr/>
        </p:nvSpPr>
        <p:spPr bwMode="auto">
          <a:xfrm>
            <a:off x="539552" y="2090979"/>
            <a:ext cx="52565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finish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studies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finish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stay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in Poland</a:t>
            </a: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start a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job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etc.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171" y="4276253"/>
            <a:ext cx="82775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1.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inform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NFZ and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declare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termination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of the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agreement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Fill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pl-PL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ZWUA form 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send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to the </a:t>
            </a:r>
            <a:b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Social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Insurance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Institution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0549" y="188640"/>
            <a:ext cx="188088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67544" y="44624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3500" dirty="0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7740352" y="2738243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99" y="4730746"/>
            <a:ext cx="2439085" cy="180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771217" y="388192"/>
            <a:ext cx="54726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Why</a:t>
            </a:r>
            <a:r>
              <a:rPr lang="pl-PL" sz="4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NFZ?</a:t>
            </a:r>
          </a:p>
        </p:txBody>
      </p:sp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1187624" y="1268760"/>
            <a:ext cx="525658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insured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have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access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to:</a:t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pl-PL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primary health care,</a:t>
            </a: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specialized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health care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hospital treatment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dental care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eaLnBrk="1" hangingPunct="1">
              <a:buFont typeface="Arial" charset="0"/>
              <a:buChar char="•"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drug refund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</a:t>
            </a:r>
            <a:b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… and much </a:t>
            </a:r>
            <a:r>
              <a:rPr lang="pl-PL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more</a:t>
            </a: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!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256" y="368151"/>
            <a:ext cx="2060848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blog.doctoroz.com/wp-content/uploads/2013/05/doctorpatientvisit-638x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156">
            <a:off x="6163803" y="2683388"/>
            <a:ext cx="2579940" cy="171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32" y="4730746"/>
            <a:ext cx="2429898" cy="179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pentictondentist.net/wp-content/uploads/2014/07/deni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9" y="4730746"/>
            <a:ext cx="2668803" cy="177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7884368" y="6597352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hangingPunct="1">
              <a:buFont typeface="Arial" charset="0"/>
              <a:buChar char="•"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455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4446</TotalTime>
  <Words>516</Words>
  <Application>Microsoft Office PowerPoint</Application>
  <PresentationFormat>Pokaz na ekranie (4:3)</PresentationFormat>
  <Paragraphs>109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mbanasz</dc:creator>
  <cp:lastModifiedBy>Marta Chojnacka</cp:lastModifiedBy>
  <cp:revision>319</cp:revision>
  <cp:lastPrinted>2012-08-29T13:21:31Z</cp:lastPrinted>
  <dcterms:created xsi:type="dcterms:W3CDTF">2008-05-14T06:14:05Z</dcterms:created>
  <dcterms:modified xsi:type="dcterms:W3CDTF">2021-10-08T10:54:29Z</dcterms:modified>
</cp:coreProperties>
</file>