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61" r:id="rId4"/>
    <p:sldId id="309" r:id="rId5"/>
    <p:sldId id="324" r:id="rId6"/>
    <p:sldId id="311" r:id="rId7"/>
    <p:sldId id="326" r:id="rId8"/>
    <p:sldId id="310" r:id="rId9"/>
    <p:sldId id="266" r:id="rId10"/>
    <p:sldId id="322" r:id="rId11"/>
    <p:sldId id="270" r:id="rId12"/>
    <p:sldId id="318" r:id="rId13"/>
    <p:sldId id="279" r:id="rId14"/>
    <p:sldId id="312" r:id="rId15"/>
    <p:sldId id="319" r:id="rId16"/>
    <p:sldId id="327" r:id="rId17"/>
    <p:sldId id="258" r:id="rId18"/>
    <p:sldId id="320" r:id="rId19"/>
    <p:sldId id="321" r:id="rId20"/>
    <p:sldId id="325" r:id="rId21"/>
    <p:sldId id="314" r:id="rId22"/>
    <p:sldId id="315" r:id="rId23"/>
    <p:sldId id="316" r:id="rId24"/>
    <p:sldId id="300" r:id="rId25"/>
    <p:sldId id="328" r:id="rId26"/>
    <p:sldId id="329" r:id="rId27"/>
    <p:sldId id="330" r:id="rId28"/>
    <p:sldId id="317" r:id="rId29"/>
    <p:sldId id="307" r:id="rId3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DFB1A86-A1CF-40B5-AFAD-69A6E20DAACA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769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79767" y="4715153"/>
            <a:ext cx="5434215" cy="4462688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850589" y="9428743"/>
            <a:ext cx="2941734" cy="492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8273085-8C2C-41A2-9668-70FE6CF59A92}" type="slidenum">
              <a:rPr lang="pl-PL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pl-PL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9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203480" y="1397160"/>
            <a:ext cx="7697160" cy="130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000" b="1" spc="-1" dirty="0">
                <a:solidFill>
                  <a:srgbClr val="FF0000"/>
                </a:solidFill>
                <a:ea typeface="DejaVu Sans"/>
              </a:rPr>
              <a:t>Praca w Polsce - o</a:t>
            </a:r>
            <a:r>
              <a:rPr lang="pl-PL" sz="4000" b="1" strike="noStrike" spc="-1" dirty="0">
                <a:solidFill>
                  <a:srgbClr val="FF0000"/>
                </a:solidFill>
                <a:ea typeface="DejaVu Sans"/>
              </a:rPr>
              <a:t>d pobytu czasowego </a:t>
            </a:r>
          </a:p>
          <a:p>
            <a:pPr algn="ctr">
              <a:lnSpc>
                <a:spcPct val="100000"/>
              </a:lnSpc>
            </a:pPr>
            <a:r>
              <a:rPr lang="pl-PL" sz="4000" b="1" strike="noStrike" spc="-1" dirty="0">
                <a:solidFill>
                  <a:srgbClr val="FF0000"/>
                </a:solidFill>
                <a:ea typeface="DejaVu Sans"/>
              </a:rPr>
              <a:t>do rezydenta</a:t>
            </a:r>
            <a:endParaRPr lang="pl-PL" sz="4000" b="0" strike="noStrike" spc="-1" dirty="0"/>
          </a:p>
          <a:p>
            <a:pPr algn="ctr">
              <a:lnSpc>
                <a:spcPct val="100000"/>
              </a:lnSpc>
            </a:pPr>
            <a:endParaRPr lang="pl-PL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pl-PL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pl-PL" sz="14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pl-PL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Pracownicy Urzędu Skarbowego   </a:t>
            </a:r>
          </a:p>
          <a:p>
            <a:pPr>
              <a:lnSpc>
                <a:spcPct val="100000"/>
              </a:lnSpc>
            </a:pPr>
            <a:r>
              <a:rPr lang="pl-PL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Poznań – Nowe Miasto </a:t>
            </a: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Iwona Frankowska</a:t>
            </a:r>
          </a:p>
          <a:p>
            <a:r>
              <a:rPr lang="pl-PL" sz="1400" b="1" spc="-1" dirty="0">
                <a:solidFill>
                  <a:srgbClr val="000000"/>
                </a:solidFill>
              </a:rPr>
              <a:t>Katarzyna Joachimowicz </a:t>
            </a:r>
          </a:p>
          <a:p>
            <a:r>
              <a:rPr lang="pl-PL" sz="1400" b="1" spc="-1" dirty="0">
                <a:solidFill>
                  <a:srgbClr val="000000"/>
                </a:solidFill>
              </a:rPr>
              <a:t>Magdalena Lemańska</a:t>
            </a:r>
            <a:endParaRPr lang="pl-PL" sz="1400" spc="-1" dirty="0"/>
          </a:p>
          <a:p>
            <a:pPr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400" b="0" strike="noStrike" spc="-1" dirty="0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903320" y="5788080"/>
            <a:ext cx="6288840" cy="3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algn="ctr">
              <a:lnSpc>
                <a:spcPct val="100000"/>
              </a:lnSpc>
              <a:spcBef>
                <a:spcPts val="601"/>
              </a:spcBef>
              <a:spcAft>
                <a:spcPts val="1001"/>
              </a:spcAft>
            </a:pPr>
            <a:r>
              <a:rPr lang="pl-PL" sz="1600" b="1" strike="noStrike" spc="-1" dirty="0">
                <a:solidFill>
                  <a:srgbClr val="FF0000"/>
                </a:solidFill>
                <a:ea typeface="DejaVu Sans"/>
              </a:rPr>
              <a:t>Poznań, 26 października 2021 r.</a:t>
            </a:r>
            <a:endParaRPr lang="pl-PL" sz="1600" b="0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Kto jest rezydentem?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040796" y="1052640"/>
            <a:ext cx="7313400" cy="41878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b="1" dirty="0"/>
          </a:p>
          <a:p>
            <a:pPr algn="just">
              <a:lnSpc>
                <a:spcPct val="100000"/>
              </a:lnSpc>
            </a:pPr>
            <a:endParaRPr lang="pl-PL" b="1" dirty="0"/>
          </a:p>
          <a:p>
            <a:pPr algn="just">
              <a:lnSpc>
                <a:spcPct val="100000"/>
              </a:lnSpc>
            </a:pPr>
            <a:r>
              <a:rPr lang="pl-PL" b="1" dirty="0"/>
              <a:t>Rezydent</a:t>
            </a:r>
            <a:r>
              <a:rPr lang="pl-PL" dirty="0"/>
              <a:t> to osoba, która posiada na terytorium Polski centrum interesów życiowych osobistych lub gospodarczych, która podlega nieograniczonemu obowiązkowi podatkowemu. </a:t>
            </a:r>
          </a:p>
          <a:p>
            <a:pPr algn="just">
              <a:lnSpc>
                <a:spcPct val="100000"/>
              </a:lnSpc>
            </a:pPr>
            <a:r>
              <a:rPr lang="pl-PL" spc="-1" dirty="0">
                <a:solidFill>
                  <a:srgbClr val="000000"/>
                </a:solidFill>
              </a:rPr>
              <a:t>Za osobę mającą miejsce zamieszkania w Polsce uważa się osobę fizyczną, która:</a:t>
            </a:r>
            <a:endParaRPr lang="pl-PL" spc="-1" dirty="0"/>
          </a:p>
          <a:p>
            <a:pPr marL="285840" indent="-2840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pc="-1" dirty="0">
                <a:solidFill>
                  <a:srgbClr val="000000"/>
                </a:solidFill>
              </a:rPr>
              <a:t>posiada na terytorium Polski centrum interesów osobistych lub gospodarczych (ośrodek interesów życiowych) lub</a:t>
            </a:r>
            <a:endParaRPr lang="pl-PL" spc="-1" dirty="0"/>
          </a:p>
          <a:p>
            <a:pPr marL="285840" indent="-2840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pc="-1" dirty="0">
                <a:solidFill>
                  <a:srgbClr val="000000"/>
                </a:solidFill>
              </a:rPr>
              <a:t>przebywa na terytorium Polski dłużej niż 183 dni w roku podatkowym</a:t>
            </a:r>
            <a:r>
              <a:rPr lang="pl-PL" spc="-1" dirty="0">
                <a:solidFill>
                  <a:srgbClr val="919195"/>
                </a:solidFill>
              </a:rPr>
              <a:t>.</a:t>
            </a:r>
            <a:endParaRPr lang="pl-PL" spc="-1" dirty="0"/>
          </a:p>
          <a:p>
            <a:pPr algn="just">
              <a:lnSpc>
                <a:spcPct val="100000"/>
              </a:lnSpc>
            </a:pPr>
            <a:endParaRPr lang="pl-PL" dirty="0"/>
          </a:p>
          <a:p>
            <a:pPr algn="just">
              <a:lnSpc>
                <a:spcPct val="100000"/>
              </a:lnSpc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53" y="4553893"/>
            <a:ext cx="2233426" cy="158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Kto jest rezydentem?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040796" y="1052640"/>
            <a:ext cx="7313400" cy="41878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dirty="0"/>
          </a:p>
          <a:p>
            <a:pPr algn="just">
              <a:lnSpc>
                <a:spcPct val="100000"/>
              </a:lnSpc>
            </a:pPr>
            <a:endParaRPr lang="pl-PL" dirty="0"/>
          </a:p>
          <a:p>
            <a:pPr algn="just">
              <a:lnSpc>
                <a:spcPct val="100000"/>
              </a:lnSpc>
            </a:pPr>
            <a:r>
              <a:rPr lang="pl-PL" dirty="0"/>
              <a:t>Nieograniczony obowiązek podatkowy to opodatkowanie wszystkich osiągniętych przez daną osobę dochodów, niezależnie od miejsca i źródła ich uzyskania, tj. bez względu na to, w którym państwie je uzyskała.</a:t>
            </a:r>
          </a:p>
          <a:p>
            <a:pPr algn="just">
              <a:lnSpc>
                <a:spcPct val="100000"/>
              </a:lnSpc>
            </a:pPr>
            <a:endParaRPr lang="pl-PL" dirty="0"/>
          </a:p>
          <a:p>
            <a:r>
              <a:rPr lang="pl-PL" dirty="0"/>
              <a:t>W przypadku cudzoziemców będących polskimi rezydentami obowiązują  zasady podatkowe takie, jak w przypadku podatników mających polskie obywatelstwo i polską rezydencję podatkową. W zależności od rodzaju uzyskiwanych dochodów rozliczają się na drukach:PIT-28, PIT-36, PIT-37, PIT-38, PIT-39. </a:t>
            </a:r>
          </a:p>
          <a:p>
            <a:pPr algn="just">
              <a:lnSpc>
                <a:spcPct val="100000"/>
              </a:lnSpc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82" y="4738662"/>
            <a:ext cx="1783533" cy="9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34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697480" y="198000"/>
            <a:ext cx="518184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             </a:t>
            </a: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Certyfikat rezydencji  </a:t>
            </a:r>
            <a:endParaRPr lang="pl-PL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154160" y="141300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1236240" y="1146240"/>
            <a:ext cx="7467840" cy="57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pc="-1" dirty="0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ertyfikat rezydencji wydany osobie fizycznej jest dokumentem </a:t>
            </a:r>
            <a:b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 którym zagraniczna administracja podatkowa potwierdza rezydencję podatkową danej osoby fizycznej, czyli posiadanie przez nią miejsca zamieszkania dla celów podatkowych na terytorium danego kraju. Jest to równoznaczne z traktowaniem takiej osoby w tym państwie jako podlegającej nieograniczonemu obowiązkowi podatkowemu</a:t>
            </a:r>
            <a:r>
              <a:rPr lang="pl-PL" b="1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Certyfikat wydaje się na wniosek podatnika.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pl-PL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6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60" y="3331674"/>
            <a:ext cx="7448933" cy="305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Kto jest nierezydentem?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b="1" dirty="0"/>
              <a:t>Nierezydent</a:t>
            </a:r>
            <a:r>
              <a:rPr lang="pl-PL" dirty="0"/>
              <a:t> to osoba, która nie ma miejsca zamieszkania w Polsce w rozumieniu przepisów podatkowych, która podlega ograniczonemu obowiązkowi podatkowemu. 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Ograniczony obowiązek podatkowy oznacza opodatkowanie tylko tych dochodów danej osoby, które zostały uzyskane na terytorium Polski.</a:t>
            </a:r>
          </a:p>
          <a:p>
            <a:endParaRPr lang="pl-PL" dirty="0"/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85DED4A-CF44-4456-983B-095E7583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856" y="356542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43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pc="-1" dirty="0">
                <a:solidFill>
                  <a:srgbClr val="FF0000"/>
                </a:solidFill>
                <a:latin typeface="Arial"/>
              </a:rPr>
              <a:t>Kto</a:t>
            </a: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 jest nierezydentem?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l-PL" dirty="0"/>
          </a:p>
          <a:p>
            <a:r>
              <a:rPr lang="pl-PL" dirty="0"/>
              <a:t>Opodatkowaniu podlegają dochody osiągnięte na terytorium Polski uzyskane z: </a:t>
            </a:r>
          </a:p>
          <a:p>
            <a:r>
              <a:rPr lang="pl-PL" dirty="0"/>
              <a:t>1) pracy wykonywanej na terytorium Polski na podstawie stosunku służbowego, stosunku pracy, pracy nakładczej oraz spółdzielczego stosunku pracy, bez względu na miejsce wypłaty wynagrodzenia- PIT-37</a:t>
            </a:r>
          </a:p>
          <a:p>
            <a:r>
              <a:rPr lang="pl-PL" dirty="0"/>
              <a:t>2) działalności wykonywanej osobiście na terytorium Rzeczypospolitej Polskiej, bez względu na miejsce wypłaty wynagrodzenia- IFT-1R</a:t>
            </a:r>
          </a:p>
          <a:p>
            <a:r>
              <a:rPr lang="pl-PL" dirty="0"/>
              <a:t>3) działalności gospodarczej prowadzonej na terytorium Rzeczypospolitej Polskiej- PIT-28, PIT-36, PIT-36L</a:t>
            </a:r>
          </a:p>
          <a:p>
            <a:r>
              <a:rPr lang="pl-PL" dirty="0"/>
              <a:t>4) położonej na terytorium Rzeczypospolitej Polskiej nieruchomości (dotyczy to również sprzedaży takiej nieruchomości)- PIT-28,PIT-39</a:t>
            </a: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908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Umowy o unikaniu podwójnego opodatkowania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dirty="0"/>
              <a:t>Przy rozliczaniu dochodów należy brać pod uwagę umowy o unikaniu podwójnego opodatkowania , których stroną jest Polska.</a:t>
            </a:r>
          </a:p>
          <a:p>
            <a:pPr algn="just">
              <a:lnSpc>
                <a:spcPct val="100000"/>
              </a:lnSpc>
            </a:pPr>
            <a:r>
              <a:rPr lang="pl-PL" dirty="0"/>
              <a:t>Wykaz umów znajduje się na stronie </a:t>
            </a:r>
          </a:p>
          <a:p>
            <a:pPr algn="just">
              <a:lnSpc>
                <a:spcPct val="100000"/>
              </a:lnSpc>
            </a:pPr>
            <a:r>
              <a:rPr lang="pl-PL" b="1" dirty="0"/>
              <a:t>www.podatki .gov.pl</a:t>
            </a:r>
            <a:endParaRPr lang="pl-PL" dirty="0"/>
          </a:p>
          <a:p>
            <a:endParaRPr lang="pl-PL" dirty="0"/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85DED4A-CF44-4456-983B-095E7583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856" y="356542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9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116000" y="148428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268280" y="1636560"/>
            <a:ext cx="7728840" cy="482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415160" y="1484280"/>
            <a:ext cx="7148737" cy="482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pl-PL" sz="2000" spc="-1" dirty="0">
                <a:solidFill>
                  <a:srgbClr val="000000"/>
                </a:solidFill>
              </a:rPr>
              <a:t>Do obsługi nierezydentów w województwie wielkopolskim wyznaczony jest  </a:t>
            </a:r>
          </a:p>
          <a:p>
            <a:pPr algn="just"/>
            <a:endParaRPr lang="pl-PL" sz="2000" spc="-1" dirty="0">
              <a:solidFill>
                <a:srgbClr val="000000"/>
              </a:solidFill>
            </a:endParaRPr>
          </a:p>
          <a:p>
            <a:pPr algn="ctr"/>
            <a:r>
              <a:rPr lang="pl-PL" sz="2000" b="1" spc="-1" dirty="0">
                <a:solidFill>
                  <a:srgbClr val="000000"/>
                </a:solidFill>
              </a:rPr>
              <a:t>Naczelnik Urzędu Skarbowego Poznań-Nowe Miasto</a:t>
            </a:r>
          </a:p>
          <a:p>
            <a:pPr algn="just"/>
            <a:endParaRPr lang="pl-PL" sz="2000" spc="-1" dirty="0">
              <a:solidFill>
                <a:srgbClr val="000000"/>
              </a:solidFill>
            </a:endParaRPr>
          </a:p>
          <a:p>
            <a:pPr algn="just"/>
            <a:endParaRPr lang="pl-PL" sz="2000" spc="-1" dirty="0"/>
          </a:p>
          <a:p>
            <a:pPr algn="just"/>
            <a:endParaRPr lang="pl-PL" sz="2000" spc="-1" dirty="0"/>
          </a:p>
          <a:p>
            <a:pPr algn="just"/>
            <a:endParaRPr lang="pl-PL" sz="2000" spc="-1" dirty="0"/>
          </a:p>
          <a:p>
            <a:pPr algn="ctr">
              <a:lnSpc>
                <a:spcPct val="100000"/>
              </a:lnSpc>
            </a:pPr>
            <a:endParaRPr lang="pl-PL" sz="20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ROZPORZĄDZENIE MINISTRA FINANSÓW</a:t>
            </a:r>
            <a:endParaRPr lang="pl-PL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 dnia 22 sierpnia 2005 r.</a:t>
            </a:r>
            <a:endParaRPr lang="pl-PL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 SPRAWIE WŁAŚCIWOŚCI ORGANÓW </a:t>
            </a:r>
            <a:endParaRPr lang="pl-PL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PODATKOWYCH</a:t>
            </a:r>
            <a:endParaRPr lang="pl-PL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(j.t. Dz.U. z 2017 r. poz.122 z poźn.zm.)</a:t>
            </a:r>
            <a:endParaRPr lang="pl-PL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6647678-A25D-4E1B-B8DF-44B413C15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20" y="2881312"/>
            <a:ext cx="4495800" cy="109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Jeśli jesteś zatrudniony na umowę zlecenie</a:t>
            </a:r>
            <a:r>
              <a:rPr lang="pl-PL" sz="2400" b="0" strike="noStrike" spc="-1" dirty="0">
                <a:solidFill>
                  <a:srgbClr val="FF0000"/>
                </a:solidFill>
                <a:latin typeface="Arial"/>
              </a:rPr>
              <a:t>: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l-PL" dirty="0"/>
          </a:p>
          <a:p>
            <a:r>
              <a:rPr lang="pl-PL" sz="1800" b="0" strike="noStrike" spc="-1" dirty="0">
                <a:latin typeface="Arial"/>
              </a:rPr>
              <a:t>Otrzymasz od pracodawcy informację IFT-1R. </a:t>
            </a:r>
          </a:p>
          <a:p>
            <a:endParaRPr lang="pl-PL" spc="-1" dirty="0">
              <a:latin typeface="Arial"/>
            </a:endParaRPr>
          </a:p>
          <a:p>
            <a:r>
              <a:rPr lang="pl-PL" sz="1800" b="0" strike="noStrike" spc="-1" dirty="0">
                <a:latin typeface="Arial"/>
              </a:rPr>
              <a:t>Jeśli jesteś obywatelem Unii Europejskiej możesz te dochody rozliczyć w zeznaniu rocznym. </a:t>
            </a:r>
          </a:p>
          <a:p>
            <a:endParaRPr lang="pl-PL" spc="-1" dirty="0">
              <a:latin typeface="Arial"/>
            </a:endParaRPr>
          </a:p>
          <a:p>
            <a:r>
              <a:rPr lang="pl-PL" sz="1800" b="0" strike="noStrike" spc="-1" dirty="0">
                <a:latin typeface="Arial"/>
              </a:rPr>
              <a:t>Jeśli nie jesteś obywatelem Unii Europejskiej nie rozliczasz tych dochodów w zeznaniu rocznym. Zrobi to za Ciebie pracodawca.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89" y="3643020"/>
            <a:ext cx="6404986" cy="27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39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Jeśli jesteś zatrudniony na umowę </a:t>
            </a: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o pracę</a:t>
            </a:r>
            <a:r>
              <a:rPr lang="pl-PL" sz="2400" b="0" strike="noStrike" spc="-1" dirty="0">
                <a:solidFill>
                  <a:srgbClr val="FF0000"/>
                </a:solidFill>
                <a:latin typeface="Arial"/>
              </a:rPr>
              <a:t>: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pl-PL" dirty="0"/>
          </a:p>
          <a:p>
            <a:r>
              <a:rPr lang="pl-PL" sz="1800" b="0" strike="noStrike" spc="-1" dirty="0">
                <a:latin typeface="Arial"/>
              </a:rPr>
              <a:t>Otrzymasz od pracodawcy informację PIT-11. </a:t>
            </a:r>
          </a:p>
          <a:p>
            <a:endParaRPr lang="pl-PL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  <a:p>
            <a:endParaRPr lang="pl-PL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  <a:p>
            <a:endParaRPr lang="pl-PL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  <a:p>
            <a:endParaRPr lang="pl-PL" spc="-1" dirty="0">
              <a:latin typeface="Arial"/>
            </a:endParaRPr>
          </a:p>
          <a:p>
            <a:r>
              <a:rPr lang="pl-PL" spc="-1" dirty="0">
                <a:latin typeface="Arial"/>
              </a:rPr>
              <a:t>Zobowiązany jesteś do złożenia zeznania rocznego (najczęściej będzie to PIT-37). </a:t>
            </a:r>
          </a:p>
          <a:p>
            <a:r>
              <a:rPr lang="pl-PL" spc="-1" dirty="0">
                <a:latin typeface="Arial"/>
              </a:rPr>
              <a:t>Pamiętaj żeby zrobić to do </a:t>
            </a:r>
            <a:r>
              <a:rPr lang="pl-PL" b="1" u="sng" spc="-1" dirty="0">
                <a:latin typeface="Arial"/>
              </a:rPr>
              <a:t>30 kwietnia</a:t>
            </a:r>
            <a:r>
              <a:rPr lang="pl-PL" spc="-1" dirty="0">
                <a:latin typeface="Arial"/>
              </a:rPr>
              <a:t>. </a:t>
            </a:r>
          </a:p>
          <a:p>
            <a:endParaRPr lang="pl-PL" spc="-1" dirty="0">
              <a:latin typeface="Arial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64A203D-A61E-4D2D-B7C4-4E68CCC1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09" y="1862137"/>
            <a:ext cx="4152900" cy="19145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8648F79-1C54-414E-82BF-3BC803D6C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12" y="4338386"/>
            <a:ext cx="2519515" cy="16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7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Rezydencja podatkowa w pigułce</a:t>
            </a: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strike="noStrike" spc="-1" dirty="0">
              <a:latin typeface="Arial"/>
            </a:endParaRPr>
          </a:p>
          <a:p>
            <a:r>
              <a:rPr lang="pl-PL" dirty="0"/>
              <a:t>Więcej informacji znajdziecie Państwo również na stronie podatki.gov.pl</a:t>
            </a:r>
          </a:p>
          <a:p>
            <a:endParaRPr lang="pl-PL" dirty="0"/>
          </a:p>
          <a:p>
            <a:r>
              <a:rPr lang="pl-PL" dirty="0"/>
              <a:t>https://www.podatki.gov.pl/pit/wyjasnienia-pit/objasnienia-rezydencja/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AE4812E-1BEE-4B76-8AA6-F599C218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70" y="2949680"/>
            <a:ext cx="7138219" cy="19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90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187280" y="1197000"/>
            <a:ext cx="7728840" cy="51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PESEL lub NIP</a:t>
            </a: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000" spc="-1" dirty="0">
                <a:latin typeface="Arial"/>
              </a:rPr>
              <a:t>Aby prawidłowo rozliczyć się z urzędem skarbowym należy posiadać identyfikator podatkowy PESEL lub NIP.</a:t>
            </a:r>
          </a:p>
          <a:p>
            <a:pPr algn="just">
              <a:lnSpc>
                <a:spcPct val="100000"/>
              </a:lnSpc>
            </a:pPr>
            <a:endParaRPr lang="pl-PL" sz="20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75" y="3824748"/>
            <a:ext cx="1905000" cy="183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Deklaracje PIT - rodzaje</a:t>
            </a: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r>
              <a:rPr lang="pl-PL" b="1" dirty="0"/>
              <a:t>PIT-37 </a:t>
            </a:r>
          </a:p>
          <a:p>
            <a:r>
              <a:rPr lang="pl-PL" dirty="0"/>
              <a:t>-wynagrodzenie z tytułu stosunku pracy lub stosunku służbowego,</a:t>
            </a:r>
          </a:p>
          <a:p>
            <a:r>
              <a:rPr lang="pl-PL" dirty="0"/>
              <a:t>-emeryturę, rentę i świadczenia lub zasiłki przedemerytalne,</a:t>
            </a:r>
          </a:p>
          <a:p>
            <a:r>
              <a:rPr lang="pl-PL" dirty="0"/>
              <a:t>-zasiłki z ubezpieczenia społecznego,</a:t>
            </a:r>
          </a:p>
          <a:p>
            <a:r>
              <a:rPr lang="pl-PL" dirty="0"/>
              <a:t>-wynagrodzenie z tytułu praw autorskich i majątkowych,</a:t>
            </a:r>
          </a:p>
          <a:p>
            <a:r>
              <a:rPr lang="pl-PL" dirty="0"/>
              <a:t>-wynagrodzenie z racji zawarcia umów cywilnoprawnych,</a:t>
            </a:r>
          </a:p>
          <a:p>
            <a:r>
              <a:rPr lang="pl-PL" dirty="0"/>
              <a:t>-stypendia.</a:t>
            </a:r>
          </a:p>
          <a:p>
            <a:endParaRPr lang="pl-PL" dirty="0"/>
          </a:p>
          <a:p>
            <a:r>
              <a:rPr lang="pl-PL" b="1" dirty="0"/>
              <a:t>PIT-36 </a:t>
            </a:r>
          </a:p>
          <a:p>
            <a:r>
              <a:rPr lang="pl-PL" dirty="0"/>
              <a:t>-z przychodów uzyskanych z pozarolniczej działalności gospodarczej lub działów specjalnych produkcji rolnej, </a:t>
            </a:r>
          </a:p>
          <a:p>
            <a:r>
              <a:rPr lang="pl-PL" dirty="0"/>
              <a:t>-przychody z najmu, podnajmu i dzierżawy, </a:t>
            </a:r>
          </a:p>
          <a:p>
            <a:r>
              <a:rPr lang="pl-PL" dirty="0"/>
              <a:t>-źródeł krajowych i zagranicznych bez pośrednictwa płatników. </a:t>
            </a:r>
            <a:endParaRPr lang="pl-PL" sz="1800" b="0" strike="noStrike" spc="-1" dirty="0"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3FDBBE2-459A-4166-B21F-30E6DB86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67" y="5324348"/>
            <a:ext cx="2990543" cy="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59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Deklaracje PIT - rodzaje</a:t>
            </a: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r>
              <a:rPr lang="pl-PL" b="1" dirty="0"/>
              <a:t>PIT-36L</a:t>
            </a:r>
          </a:p>
          <a:p>
            <a:r>
              <a:rPr lang="pl-PL" dirty="0"/>
              <a:t>-pozarolnicza działalność gospodarcza, z której przychody rozliczane są według podatku liniowego w wysokości 19 %. </a:t>
            </a:r>
          </a:p>
          <a:p>
            <a:r>
              <a:rPr lang="pl-PL" dirty="0"/>
              <a:t>Ta forma opodatkowania nie uwzględnia ulg i odliczeń podatkowych.</a:t>
            </a:r>
          </a:p>
          <a:p>
            <a:endParaRPr lang="pl-PL" b="1" dirty="0"/>
          </a:p>
          <a:p>
            <a:r>
              <a:rPr lang="pl-PL" b="1" dirty="0"/>
              <a:t>PIT-28</a:t>
            </a:r>
          </a:p>
          <a:p>
            <a:r>
              <a:rPr lang="pl-PL" dirty="0"/>
              <a:t>-pozarolnicza działalność gospodarczą indywidualnie albo jako spółka cywilna lub jawna</a:t>
            </a:r>
          </a:p>
          <a:p>
            <a:r>
              <a:rPr lang="pl-PL" dirty="0"/>
              <a:t>-dochód z tytułu najmu, podnajmu czy dzierżawy. </a:t>
            </a:r>
          </a:p>
          <a:p>
            <a:r>
              <a:rPr lang="pl-PL" dirty="0"/>
              <a:t>W deklaracji nie jest możliwe uwzględnienie kosztów uzyskania przychodu ani niektórych ulg np. na dziecko.</a:t>
            </a:r>
          </a:p>
          <a:p>
            <a:endParaRPr lang="pl-PL" b="1" dirty="0"/>
          </a:p>
          <a:p>
            <a:r>
              <a:rPr lang="pl-PL" b="1" dirty="0"/>
              <a:t>Załącznik</a:t>
            </a:r>
            <a:r>
              <a:rPr lang="pl-PL" dirty="0"/>
              <a:t> </a:t>
            </a:r>
            <a:r>
              <a:rPr lang="pl-PL" b="1" dirty="0"/>
              <a:t>PIT-28A</a:t>
            </a:r>
            <a:r>
              <a:rPr lang="pl-PL" dirty="0"/>
              <a:t> powinien zawierać informacje o przychodach </a:t>
            </a:r>
            <a:br>
              <a:rPr lang="pl-PL" dirty="0"/>
            </a:br>
            <a:r>
              <a:rPr lang="pl-PL" dirty="0"/>
              <a:t>z jednoosobowej działalności gospodarczej lub najmu czy dzierżawy.</a:t>
            </a:r>
          </a:p>
          <a:p>
            <a:r>
              <a:rPr lang="pl-PL" b="1" dirty="0"/>
              <a:t>Załącznik PIT-28B</a:t>
            </a:r>
            <a:r>
              <a:rPr lang="pl-PL" dirty="0"/>
              <a:t> dołączają osoby uzyskujące przychód ze spółki jawnej lub cywilnej. 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846989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Deklaracje PIT - rodzaje</a:t>
            </a:r>
          </a:p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r>
              <a:rPr lang="pl-PL" b="1" dirty="0"/>
              <a:t>PIT-38</a:t>
            </a:r>
          </a:p>
          <a:p>
            <a:pPr marL="285750" indent="-285750">
              <a:buFontTx/>
              <a:buChar char="-"/>
            </a:pPr>
            <a:r>
              <a:rPr lang="pl-PL" dirty="0"/>
              <a:t>przychód z tytułu objęcia lub zbycia udziałów w spółkach </a:t>
            </a:r>
            <a:br>
              <a:rPr lang="pl-PL" dirty="0"/>
            </a:br>
            <a:r>
              <a:rPr lang="pl-PL" dirty="0"/>
              <a:t>z osobowością prawną, a także zbycia papierów wartościowych (również pożyczonych) albo pochodnych instrumentów podatkowych.</a:t>
            </a:r>
          </a:p>
          <a:p>
            <a:endParaRPr lang="pl-PL" dirty="0"/>
          </a:p>
          <a:p>
            <a:r>
              <a:rPr lang="pl-PL" b="1" dirty="0"/>
              <a:t>PIT-39</a:t>
            </a:r>
          </a:p>
          <a:p>
            <a:r>
              <a:rPr lang="pl-PL" dirty="0"/>
              <a:t>-</a:t>
            </a:r>
            <a:r>
              <a:rPr lang="pl-PL" b="1" dirty="0"/>
              <a:t> </a:t>
            </a:r>
            <a:r>
              <a:rPr lang="pl-PL" dirty="0"/>
              <a:t>przychód z prywatnego zbycia mieszkania lub domu (nabytego albo wybudowanego po 2008 roku) i realizacji praw związanych ze sprzedawaną nieruchomością. </a:t>
            </a:r>
            <a:endParaRPr lang="pl-PL" b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FE90020-8CAF-4B60-BF11-11628504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755" y="4406098"/>
            <a:ext cx="3012666" cy="9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1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697480" y="198000"/>
            <a:ext cx="5181840" cy="94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400" b="1" strike="noStrike" spc="-1" dirty="0">
              <a:solidFill>
                <a:srgbClr val="FF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Preferencje podatkowe, ulgi </a:t>
            </a:r>
            <a:b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i odliczenia</a:t>
            </a:r>
            <a:endParaRPr lang="pl-PL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 dirty="0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154160" y="141300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236240" y="1146240"/>
            <a:ext cx="7467840" cy="53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Cudzoziemcy, którzy osiągają przychody i rozliczają PIT w Polsce mają prawo do skorzystania z przewidzianych w polskim prawie podatkowym preferencji, ulg i odliczeń po spełnieniu ustawowych warunków.</a:t>
            </a: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Przykładowe ulgi i odliczenia: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solidFill>
                  <a:srgbClr val="000000"/>
                </a:solidFill>
                <a:latin typeface="Arial"/>
                <a:ea typeface="DejaVu Sans"/>
              </a:rPr>
              <a:t>ulga z tytułu wychowania dzieci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solidFill>
                  <a:srgbClr val="000000"/>
                </a:solidFill>
                <a:latin typeface="Arial"/>
                <a:ea typeface="DejaVu Sans"/>
              </a:rPr>
              <a:t>ulga internetowa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solidFill>
                  <a:srgbClr val="000000"/>
                </a:solidFill>
                <a:latin typeface="Arial"/>
                <a:ea typeface="DejaVu Sans"/>
              </a:rPr>
              <a:t>ulga dla krwiodawców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solidFill>
                  <a:srgbClr val="000000"/>
                </a:solidFill>
                <a:latin typeface="Arial"/>
                <a:ea typeface="DejaVu Sans"/>
              </a:rPr>
              <a:t>ulga rehabilitacyjna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solidFill>
                  <a:srgbClr val="000000"/>
                </a:solidFill>
                <a:latin typeface="Arial"/>
                <a:ea typeface="DejaVu Sans"/>
              </a:rPr>
              <a:t>darowizny </a:t>
            </a:r>
            <a:endParaRPr lang="pl-PL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5" y="3340729"/>
            <a:ext cx="3250195" cy="274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778961" y="223380"/>
            <a:ext cx="518184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Ulga na dziecko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154160" y="141300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236240" y="1146240"/>
            <a:ext cx="7467840" cy="53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Jest to jedna z najbardziej popularnych ulg.</a:t>
            </a: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l-PL" b="1" dirty="0"/>
              <a:t>Kto może skorzystać z ulgi na dzieci?</a:t>
            </a:r>
          </a:p>
          <a:p>
            <a:pPr algn="just">
              <a:lnSpc>
                <a:spcPct val="100000"/>
              </a:lnSpc>
            </a:pPr>
            <a:endParaRPr lang="pl-PL" b="1" dirty="0"/>
          </a:p>
          <a:p>
            <a:pPr algn="just"/>
            <a:r>
              <a:rPr lang="pl-PL" dirty="0"/>
              <a:t>Ulga przysługuje rodzicom, opiekunom prawnym (o ile dziecko z nimi zamieszkuje) i rodzicom zastępczym, składającym roczne zeznanie podatkowe na druku PIT-36 lub PIT-37. </a:t>
            </a:r>
          </a:p>
          <a:p>
            <a:pPr algn="just"/>
            <a:endParaRPr lang="pl-PL" spc="-1" dirty="0"/>
          </a:p>
          <a:p>
            <a:pPr algn="just">
              <a:lnSpc>
                <a:spcPct val="100000"/>
              </a:lnSpc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30" y="3092601"/>
            <a:ext cx="5962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290702" y="193083"/>
            <a:ext cx="6158357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W jakiej wysokości ulga przysługuje?</a:t>
            </a: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975240" y="141300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236240" y="1146240"/>
            <a:ext cx="7467840" cy="53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06" y="825611"/>
            <a:ext cx="3943350" cy="58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4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697480" y="198000"/>
            <a:ext cx="518184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FF0000"/>
                </a:solidFill>
                <a:latin typeface="Arial"/>
              </a:rPr>
              <a:t>Ulga dla młodych</a:t>
            </a:r>
          </a:p>
          <a:p>
            <a:pPr>
              <a:lnSpc>
                <a:spcPct val="100000"/>
              </a:lnSpc>
            </a:pPr>
            <a:endParaRPr lang="pl-PL" sz="2400" b="0" strike="noStrike" spc="-1" dirty="0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154160" y="141300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236240" y="1146240"/>
            <a:ext cx="7467840" cy="53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pl-PL" b="1" dirty="0"/>
              <a:t>Dla kogo jest ulga?</a:t>
            </a:r>
          </a:p>
          <a:p>
            <a:r>
              <a:rPr lang="pl-PL" dirty="0"/>
              <a:t>Dla osób, które nie ukończyły 26. roku życia i osiągają przychody:</a:t>
            </a:r>
          </a:p>
          <a:p>
            <a:r>
              <a:rPr lang="pl-PL" dirty="0"/>
              <a:t>-z pracy,</a:t>
            </a:r>
            <a:br>
              <a:rPr lang="pl-PL" dirty="0"/>
            </a:br>
            <a:r>
              <a:rPr lang="pl-PL" dirty="0"/>
              <a:t>-z umów zlecenia zawartych z firmą (z wyjątkiem umów opodatkowanych zryczałtowanym podatkiem, IFT-1R),</a:t>
            </a:r>
          </a:p>
          <a:p>
            <a:r>
              <a:rPr lang="pl-PL" dirty="0"/>
              <a:t>-z tytułu odbywania praktyk absolwenckich,</a:t>
            </a:r>
            <a:br>
              <a:rPr lang="pl-PL" dirty="0"/>
            </a:br>
            <a:r>
              <a:rPr lang="pl-PL" dirty="0"/>
              <a:t>-z tytułu stażu uczniowskiego. </a:t>
            </a:r>
          </a:p>
          <a:p>
            <a:r>
              <a:rPr lang="pl-PL" b="1" dirty="0"/>
              <a:t>Na czym polega?</a:t>
            </a:r>
          </a:p>
          <a:p>
            <a:r>
              <a:rPr lang="pl-PL" dirty="0"/>
              <a:t>Ulgą objęte są przychody do wysokości </a:t>
            </a:r>
            <a:r>
              <a:rPr lang="pl-PL" b="1" dirty="0"/>
              <a:t>85 528 zł </a:t>
            </a:r>
            <a:r>
              <a:rPr lang="pl-PL" dirty="0"/>
              <a:t>w roku podatkowym. Do tego limitu ww. przychody podatnika są zwolnione z PIT.</a:t>
            </a:r>
          </a:p>
          <a:p>
            <a:r>
              <a:rPr lang="pl-PL" dirty="0"/>
              <a:t>Jeżeli zarabiasz więcej, to dopiero nadwyżka ponad 85 528 zł będzie opodatkowana według skali podatkowej. </a:t>
            </a:r>
          </a:p>
          <a:p>
            <a:r>
              <a:rPr lang="pl-PL" b="1" dirty="0"/>
              <a:t>Jak działa ulga? </a:t>
            </a:r>
          </a:p>
          <a:p>
            <a:r>
              <a:rPr lang="pl-PL" dirty="0"/>
              <a:t>Ulga działa z mocy ustawy, nie składasz w tej sprawie żadnego oświadczenia, czy wniosku swojemu płatnikowi (zakładowi pracy, zleceniodawcy).</a:t>
            </a:r>
          </a:p>
          <a:p>
            <a:r>
              <a:rPr lang="pl-PL" dirty="0"/>
              <a:t>Jeśli uzyskałeś tylko przychody, które w całości są objęte ulgą, nie masz obowiązku złożenia zeznania podatkowego  (PIT-36 albo PIT-37). </a:t>
            </a: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373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520000" y="360000"/>
            <a:ext cx="62910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l-PL" sz="2400" b="0" strike="noStrike" spc="-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154160" y="1052640"/>
            <a:ext cx="7728840" cy="51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3840" algn="ctr">
              <a:lnSpc>
                <a:spcPct val="100000"/>
              </a:lnSpc>
            </a:pPr>
            <a:endParaRPr lang="pl-PL" sz="2400" strike="noStrike" spc="-1" dirty="0">
              <a:latin typeface="Arial"/>
            </a:endParaRPr>
          </a:p>
          <a:p>
            <a:pPr marL="216000" indent="-213840" algn="ctr">
              <a:lnSpc>
                <a:spcPct val="100000"/>
              </a:lnSpc>
            </a:pPr>
            <a:r>
              <a:rPr lang="pl-PL" sz="2400" strike="noStrike" spc="-1" dirty="0">
                <a:latin typeface="Arial"/>
              </a:rPr>
              <a:t>Zachęcamy do składania zeznań drogą </a:t>
            </a:r>
            <a:r>
              <a:rPr lang="pl-PL" sz="2400" strike="noStrike" spc="-1">
                <a:latin typeface="Arial"/>
              </a:rPr>
              <a:t>elektroniczną oraz </a:t>
            </a:r>
            <a:r>
              <a:rPr lang="pl-PL" sz="2400" strike="noStrike" spc="-1" dirty="0">
                <a:latin typeface="Arial"/>
              </a:rPr>
              <a:t>korzystania z usługi </a:t>
            </a:r>
            <a:r>
              <a:rPr lang="pl-PL" sz="2400" b="1" strike="noStrike" spc="-1" dirty="0">
                <a:latin typeface="Arial"/>
              </a:rPr>
              <a:t>Twój e-PIT </a:t>
            </a: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r>
              <a:rPr lang="pl-PL" sz="18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pl-PL" sz="1800" b="0" strike="noStrike" spc="-1" dirty="0">
              <a:latin typeface="Arial"/>
            </a:endParaRPr>
          </a:p>
          <a:p>
            <a:pPr marL="343080" indent="-339120" algn="just">
              <a:lnSpc>
                <a:spcPct val="100000"/>
              </a:lnSpc>
              <a:spcBef>
                <a:spcPts val="360"/>
              </a:spcBef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1339560" y="1171800"/>
            <a:ext cx="7313400" cy="447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8" y="2844019"/>
            <a:ext cx="5486973" cy="26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8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154160" y="263210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</a:t>
            </a: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</a:t>
            </a:r>
            <a:r>
              <a:rPr lang="pl-PL" sz="2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Dziękujemy za uwagę 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6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6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6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1200" b="1" spc="-1" dirty="0">
                <a:solidFill>
                  <a:srgbClr val="000000"/>
                </a:solidFill>
                <a:latin typeface="Arial"/>
                <a:ea typeface="DejaVu Sans"/>
              </a:rPr>
              <a:t>Iwona Frankowska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Katarzyna Joach</a:t>
            </a:r>
            <a:r>
              <a:rPr lang="pl-PL" sz="1200" b="1" spc="-1" dirty="0">
                <a:solidFill>
                  <a:srgbClr val="000000"/>
                </a:solidFill>
                <a:latin typeface="Arial"/>
                <a:ea typeface="DejaVu Sans"/>
              </a:rPr>
              <a:t>imowicz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Magdalena </a:t>
            </a:r>
            <a:r>
              <a:rPr lang="pl-PL" sz="1200" b="1" spc="-1" dirty="0">
                <a:solidFill>
                  <a:srgbClr val="000000"/>
                </a:solidFill>
                <a:latin typeface="Arial"/>
                <a:ea typeface="DejaVu Sans"/>
              </a:rPr>
              <a:t>Lemańska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Urzą</a:t>
            </a:r>
            <a:r>
              <a:rPr lang="pl-PL" sz="1200" b="1" spc="-1" dirty="0">
                <a:solidFill>
                  <a:srgbClr val="000000"/>
                </a:solidFill>
                <a:latin typeface="Arial"/>
                <a:ea typeface="DejaVu Sans"/>
              </a:rPr>
              <a:t>d Skarbowy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1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Poznań – Nowe Miasto</a:t>
            </a:r>
            <a:endParaRPr lang="pl-PL" sz="12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600" b="0" strike="noStrike" spc="-1" dirty="0">
              <a:latin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5CBA63D-9DB3-4150-9BC9-E040E657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10" y="2598174"/>
            <a:ext cx="1818968" cy="136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187280" y="1197000"/>
            <a:ext cx="7728840" cy="51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	</a:t>
            </a: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PESEL</a:t>
            </a:r>
            <a:r>
              <a:rPr lang="pl-PL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/>
            <a:endParaRPr lang="pl-PL" sz="2000" b="1" spc="-1" dirty="0"/>
          </a:p>
          <a:p>
            <a:pPr algn="just"/>
            <a:r>
              <a:rPr lang="pl-PL" sz="2000" b="1" spc="-1" dirty="0"/>
              <a:t>Cudzoziemiec mieszkający w Polsce powinien posiadać numer PESEL. </a:t>
            </a:r>
          </a:p>
          <a:p>
            <a:pPr algn="just"/>
            <a:endParaRPr lang="pl-PL" sz="2000" b="1" spc="-1" dirty="0"/>
          </a:p>
          <a:p>
            <a:pPr algn="just">
              <a:lnSpc>
                <a:spcPct val="100000"/>
              </a:lnSpc>
            </a:pPr>
            <a:r>
              <a:rPr lang="pl-PL" b="0" strike="noStrike" spc="-1" dirty="0">
                <a:latin typeface="Arial"/>
              </a:rPr>
              <a:t>PESEL to podstawowy i indywidualny numer, którego potrzebujesz </a:t>
            </a:r>
            <a:br>
              <a:rPr lang="pl-PL" b="0" strike="noStrike" spc="-1" dirty="0">
                <a:latin typeface="Arial"/>
              </a:rPr>
            </a:br>
            <a:r>
              <a:rPr lang="pl-PL" b="0" strike="noStrike" spc="-1" dirty="0">
                <a:latin typeface="Arial"/>
              </a:rPr>
              <a:t>w kontaktach z urzędem skarbowym. </a:t>
            </a:r>
            <a:endParaRPr lang="pl-PL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b="0" strike="noStrike" spc="-1" dirty="0">
                <a:latin typeface="Arial"/>
              </a:rPr>
              <a:t>Wniosek o nadanie numeru PESEL składasz do: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latin typeface="Arial"/>
              </a:rPr>
              <a:t>organu gminy właściwego dla twojego miejsca zameldowania,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latin typeface="Arial"/>
              </a:rPr>
              <a:t>organu gminy właściwego dla siedziby twojego pracodawcy, jeśli nie możesz się zameldować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pl-PL" spc="-1" dirty="0">
                <a:latin typeface="Arial"/>
              </a:rPr>
              <a:t>Urzędu Dzielnicy Warszawa- Śródmieście – w przypadku gdy jeszcze nie pracujesz lub twój pracodawca ma siedzibę za granicą Polski </a:t>
            </a:r>
            <a:endParaRPr lang="pl-PL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80" y="1196999"/>
            <a:ext cx="3325393" cy="14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26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044800" y="342608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187280" y="1197000"/>
            <a:ext cx="7728840" cy="51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	</a:t>
            </a:r>
            <a:r>
              <a:rPr lang="pl-PL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PESEL</a:t>
            </a:r>
            <a:r>
              <a:rPr lang="pl-PL" sz="2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/>
            <a:r>
              <a:rPr lang="pl-PL" sz="2000" b="1" spc="-1" dirty="0"/>
              <a:t>Od 1 czerwca 2021 roku urzędy gminy mogą nadawać numer PESEL cudzoziemcom.</a:t>
            </a:r>
          </a:p>
          <a:p>
            <a:pPr algn="just"/>
            <a:endParaRPr lang="pl-PL" sz="2000" b="1" spc="-1" dirty="0"/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2000" spc="-1" dirty="0"/>
              <a:t>     Jest to możliwe dzięki wejściu w życie zmiany ustawy </a:t>
            </a:r>
            <a:br>
              <a:rPr lang="pl-PL" sz="2000" spc="-1" dirty="0"/>
            </a:br>
            <a:r>
              <a:rPr lang="pl-PL" sz="2000" spc="-1" dirty="0"/>
              <a:t>o zasadach ewidencji i identyfikacji podatników i płatników </a:t>
            </a:r>
            <a:br>
              <a:rPr lang="pl-PL" sz="2000" spc="-1" dirty="0"/>
            </a:br>
            <a:r>
              <a:rPr lang="pl-PL" sz="2000" spc="-1" dirty="0"/>
              <a:t>w zakresie definicji podatników, których identyfikatorem podatkowym jest PESEL.</a:t>
            </a: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AB92333-1878-4298-8C4C-1AB7A27ED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32" y="4225062"/>
            <a:ext cx="2933061" cy="18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514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187280" y="1197000"/>
            <a:ext cx="7728840" cy="51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1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2000" b="1" strike="noStrike" spc="-1" dirty="0">
                <a:latin typeface="Arial"/>
              </a:rPr>
              <a:t>Identyfikator PESEL (lub NIP) m.in.:</a:t>
            </a:r>
          </a:p>
          <a:p>
            <a:pPr marL="34686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z="2000" spc="-1" dirty="0">
                <a:latin typeface="Arial"/>
              </a:rPr>
              <a:t>pozwoli urzędowi na jednoznaczną identyfikację podatnika, </a:t>
            </a:r>
            <a:br>
              <a:rPr lang="pl-PL" sz="2000" spc="-1" dirty="0">
                <a:latin typeface="Arial"/>
              </a:rPr>
            </a:br>
            <a:r>
              <a:rPr lang="pl-PL" sz="2000" spc="-1" dirty="0">
                <a:latin typeface="Arial"/>
              </a:rPr>
              <a:t>a tobie na sprawne załatwienie sprawy w urzędzie skarbowym</a:t>
            </a:r>
          </a:p>
          <a:p>
            <a:pPr marL="34686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z="2000" spc="-1" dirty="0">
                <a:latin typeface="Arial"/>
              </a:rPr>
              <a:t>dla osób nieprowadzących działalności gospodarczej, w usłudze Twój e-PIT, na podstawie informacji od płatnika, zostanie wygenerowane i udostępnione roczne zeznanie podatkowe</a:t>
            </a:r>
          </a:p>
          <a:p>
            <a:pPr marL="396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44571"/>
            <a:ext cx="4290078" cy="16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37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187280" y="1197000"/>
            <a:ext cx="7728840" cy="51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z="2000" b="1" dirty="0"/>
              <a:t>Pomocne wskazówki:</a:t>
            </a:r>
            <a:endParaRPr lang="pl-PL" sz="2000" dirty="0"/>
          </a:p>
          <a:p>
            <a:pPr lvl="0"/>
            <a:r>
              <a:rPr lang="pl-PL" sz="2000" dirty="0"/>
              <a:t>Informacje i wzór wniosku o nadanie PESEL (również w języku angielskim i ukraińskim) – dostępne są na portalu www.</a:t>
            </a:r>
            <a:r>
              <a:rPr lang="pl-PL" sz="2000" u="sng" dirty="0"/>
              <a:t>gov.pl</a:t>
            </a:r>
            <a:endParaRPr lang="pl-PL" sz="2000" dirty="0"/>
          </a:p>
          <a:p>
            <a:pPr lvl="0"/>
            <a:endParaRPr lang="pl-PL" sz="2000" u="sng" dirty="0"/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EF36AA-9A0B-48F8-AAF8-C1281052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80" y="2362590"/>
            <a:ext cx="5496542" cy="37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1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187280" y="1133626"/>
            <a:ext cx="7728840" cy="51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l-PL" sz="20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chemeClr val="accent1"/>
                </a:solidFill>
                <a:latin typeface="Arial"/>
                <a:ea typeface="DejaVu Sans"/>
              </a:rPr>
              <a:t>	</a:t>
            </a:r>
            <a:r>
              <a:rPr lang="pl-PL" sz="2400" b="1" spc="-1" dirty="0">
                <a:solidFill>
                  <a:srgbClr val="FF0000"/>
                </a:solidFill>
                <a:latin typeface="Arial"/>
                <a:ea typeface="DejaVu Sans"/>
              </a:rPr>
              <a:t>NIP</a:t>
            </a:r>
            <a:endParaRPr lang="pl-PL" sz="2400" b="1" strike="noStrike" spc="-1" dirty="0">
              <a:solidFill>
                <a:srgbClr val="FF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1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1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b="1" strike="noStrike" spc="-1" dirty="0">
                <a:latin typeface="Arial"/>
              </a:rPr>
              <a:t>NIP</a:t>
            </a:r>
            <a:r>
              <a:rPr lang="pl-PL" b="0" strike="noStrike" spc="-1" dirty="0">
                <a:latin typeface="Arial"/>
              </a:rPr>
              <a:t> to alternatywny do PESEL identyfikator podatkowy, którego potrzebujesz w kontaktach z urzędem skarbowym, jeśli prowadzisz działalność gospodarczą lub jesteś podatnikiem VAT lub jesteś płatnikiem podatków lub składek społecznych i zdrowotnych.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spc="-1" dirty="0">
                <a:latin typeface="Arial"/>
              </a:rPr>
              <a:t>Wniosek o nadanie NIP możesz złożyć do urzędu skarbowego na formularzu NIP-7 :</a:t>
            </a:r>
          </a:p>
          <a:p>
            <a:pPr marL="34686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pc="-1" dirty="0">
                <a:latin typeface="Arial"/>
              </a:rPr>
              <a:t>e</a:t>
            </a:r>
            <a:r>
              <a:rPr lang="pl-PL" b="0" strike="noStrike" spc="-1" dirty="0">
                <a:latin typeface="Arial"/>
              </a:rPr>
              <a:t>lektronicznie</a:t>
            </a:r>
          </a:p>
          <a:p>
            <a:pPr marL="34686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pc="-1" dirty="0">
                <a:latin typeface="Arial"/>
              </a:rPr>
              <a:t>osobiście</a:t>
            </a:r>
          </a:p>
          <a:p>
            <a:pPr marL="346860" indent="-34290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pl-PL" spc="-1" dirty="0">
                <a:latin typeface="Arial"/>
              </a:rPr>
              <a:t>p</a:t>
            </a:r>
            <a:r>
              <a:rPr lang="pl-PL" b="0" strike="noStrike" spc="-1" dirty="0">
                <a:latin typeface="Arial"/>
              </a:rPr>
              <a:t>ocztą 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r>
              <a:rPr lang="pl-PL" b="0" strike="noStrike" spc="-1" dirty="0">
                <a:latin typeface="Arial"/>
              </a:rPr>
              <a:t>Osoby fizyczne prowadzące działalność gospodarczą wniosek </a:t>
            </a:r>
            <a:r>
              <a:rPr lang="pl-PL" spc="-1" dirty="0">
                <a:latin typeface="Arial"/>
              </a:rPr>
              <a:t>o </a:t>
            </a:r>
            <a:r>
              <a:rPr lang="pl-PL" b="0" strike="noStrike" spc="-1" dirty="0">
                <a:latin typeface="Arial"/>
              </a:rPr>
              <a:t>NIP składają do CEIDG</a:t>
            </a: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80" y="1056600"/>
            <a:ext cx="3982249" cy="18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30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090786" y="516707"/>
            <a:ext cx="7728840" cy="48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9120" algn="just">
              <a:lnSpc>
                <a:spcPct val="15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 algn="just">
              <a:lnSpc>
                <a:spcPct val="150000"/>
              </a:lnSpc>
              <a:spcBef>
                <a:spcPts val="400"/>
              </a:spcBef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Zmianę danych identyfikacyjnych (adres zamieszkania, rachunek bankowy, dane kontaktowe, itp.) można zgłosić do Urzędu Skarbowego na formularzach</a:t>
            </a:r>
            <a:r>
              <a:rPr lang="pl-PL" spc="-1" dirty="0">
                <a:solidFill>
                  <a:srgbClr val="000000"/>
                </a:solidFill>
              </a:rPr>
              <a:t>: </a:t>
            </a:r>
          </a:p>
          <a:p>
            <a:pPr marL="346860" indent="-342900" algn="just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pl-PL" b="1" spc="-1" dirty="0">
                <a:solidFill>
                  <a:srgbClr val="000000"/>
                </a:solidFill>
              </a:rPr>
              <a:t>ZAP-3</a:t>
            </a:r>
            <a:r>
              <a:rPr lang="pl-PL" spc="-1" dirty="0">
                <a:solidFill>
                  <a:srgbClr val="000000"/>
                </a:solidFill>
              </a:rPr>
              <a:t> dla osób posługujących się numerem PESEL</a:t>
            </a:r>
          </a:p>
          <a:p>
            <a:pPr marL="346860" indent="-342900" algn="just">
              <a:lnSpc>
                <a:spcPct val="150000"/>
              </a:lnSpc>
              <a:spcBef>
                <a:spcPts val="400"/>
              </a:spcBef>
              <a:buFontTx/>
              <a:buChar char="-"/>
            </a:pPr>
            <a:r>
              <a:rPr lang="pl-PL" b="1" spc="-1" dirty="0">
                <a:solidFill>
                  <a:srgbClr val="000000"/>
                </a:solidFill>
              </a:rPr>
              <a:t>NIP-7 </a:t>
            </a:r>
            <a:r>
              <a:rPr lang="pl-PL" spc="-1" dirty="0">
                <a:solidFill>
                  <a:srgbClr val="000000"/>
                </a:solidFill>
              </a:rPr>
              <a:t>dla osób posługujących się numerem NIP</a:t>
            </a:r>
            <a:endParaRPr lang="pl-PL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88" y="3318547"/>
            <a:ext cx="7124700" cy="252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044800" y="352440"/>
            <a:ext cx="6838200" cy="70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090786" y="516707"/>
            <a:ext cx="7679588" cy="18921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9120" algn="just">
              <a:lnSpc>
                <a:spcPct val="15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  <a:p>
            <a:pPr marL="343080" indent="-339120" algn="just">
              <a:lnSpc>
                <a:spcPct val="150000"/>
              </a:lnSpc>
              <a:spcBef>
                <a:spcPts val="400"/>
              </a:spcBef>
            </a:pPr>
            <a:r>
              <a:rPr lang="pl-PL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Osoby nieprowadzące działalności gospodarczej w żadnej z form mogą również dokonać aktualizacji danych przez e-Urząd Skarbowy przy składaniu rozliczenia rocznego  przez Twój e-PIT.</a:t>
            </a:r>
            <a:endParaRPr lang="pl-PL" strike="noStrike" spc="-1" dirty="0">
              <a:latin typeface="Arial"/>
            </a:endParaRPr>
          </a:p>
          <a:p>
            <a:pPr marL="343080" indent="-339120"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14D292-2A74-4DB5-9F64-7395BC484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58" y="2510661"/>
            <a:ext cx="6050256" cy="34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87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</TotalTime>
  <Words>1481</Words>
  <Application>Microsoft Office PowerPoint</Application>
  <PresentationFormat>Pokaz na ekranie (4:3)</PresentationFormat>
  <Paragraphs>297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Frankowska Iwona</dc:creator>
  <dc:description/>
  <cp:lastModifiedBy>Danuta Grykiel</cp:lastModifiedBy>
  <cp:revision>402</cp:revision>
  <cp:lastPrinted>2021-10-22T05:36:04Z</cp:lastPrinted>
  <dcterms:created xsi:type="dcterms:W3CDTF">2019-05-04T08:47:35Z</dcterms:created>
  <dcterms:modified xsi:type="dcterms:W3CDTF">2021-10-22T12:09:39Z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52</vt:i4>
  </property>
</Properties>
</file>