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22" r:id="rId4"/>
    <p:sldId id="258" r:id="rId5"/>
    <p:sldId id="263" r:id="rId6"/>
    <p:sldId id="267" r:id="rId7"/>
    <p:sldId id="273" r:id="rId8"/>
    <p:sldId id="340" r:id="rId9"/>
    <p:sldId id="274" r:id="rId10"/>
    <p:sldId id="329" r:id="rId11"/>
    <p:sldId id="330" r:id="rId12"/>
    <p:sldId id="333" r:id="rId13"/>
    <p:sldId id="335" r:id="rId14"/>
    <p:sldId id="336" r:id="rId15"/>
    <p:sldId id="317" r:id="rId16"/>
    <p:sldId id="331" r:id="rId17"/>
    <p:sldId id="342" r:id="rId18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82" d="100"/>
          <a:sy n="82" d="100"/>
        </p:scale>
        <p:origin x="151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47F0D-394B-40E0-8DF1-ABDB8F7309A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EB2FBB-5491-4035-96E8-0B5119D637D1}">
      <dgm:prSet phldrT="[Tekst]"/>
      <dgm:spPr/>
      <dgm:t>
        <a:bodyPr/>
        <a:lstStyle/>
        <a:p>
          <a:r>
            <a:rPr lang="pl-PL" dirty="0"/>
            <a:t>Cel pobytu pow. 3 miesięcy</a:t>
          </a:r>
        </a:p>
      </dgm:t>
    </dgm:pt>
    <dgm:pt modelId="{ABE336F5-FC23-4FF0-A3A1-2952A51CE676}" type="parTrans" cxnId="{0660109D-6304-4A4A-9BB3-8E754AB8A137}">
      <dgm:prSet/>
      <dgm:spPr/>
      <dgm:t>
        <a:bodyPr/>
        <a:lstStyle/>
        <a:p>
          <a:endParaRPr lang="pl-PL"/>
        </a:p>
      </dgm:t>
    </dgm:pt>
    <dgm:pt modelId="{57BC074D-DBD2-47B4-B6D6-1FDF89315E35}" type="sibTrans" cxnId="{0660109D-6304-4A4A-9BB3-8E754AB8A137}">
      <dgm:prSet/>
      <dgm:spPr/>
      <dgm:t>
        <a:bodyPr/>
        <a:lstStyle/>
        <a:p>
          <a:endParaRPr lang="pl-PL"/>
        </a:p>
      </dgm:t>
    </dgm:pt>
    <dgm:pt modelId="{F700F58B-012E-4B7D-B095-823B98FFC9B5}">
      <dgm:prSet/>
      <dgm:spPr>
        <a:solidFill>
          <a:srgbClr val="74C6C7"/>
        </a:solidFill>
      </dgm:spPr>
      <dgm:t>
        <a:bodyPr/>
        <a:lstStyle/>
        <a:p>
          <a:r>
            <a:rPr lang="pl-PL" altLang="pl-PL" dirty="0"/>
            <a:t>stabilne i regularne źródło dochodu na utrzymanie siebie i członków rodziny</a:t>
          </a:r>
        </a:p>
      </dgm:t>
    </dgm:pt>
    <dgm:pt modelId="{023999F7-F8A2-47E2-9A86-74546B89E607}" type="parTrans" cxnId="{5A8C93F6-ADA6-4002-B7F7-0DCFB49BC2E3}">
      <dgm:prSet/>
      <dgm:spPr/>
      <dgm:t>
        <a:bodyPr/>
        <a:lstStyle/>
        <a:p>
          <a:endParaRPr lang="pl-PL"/>
        </a:p>
      </dgm:t>
    </dgm:pt>
    <dgm:pt modelId="{A26C3A35-8147-4B3F-9229-0DEF7DFAEC87}" type="sibTrans" cxnId="{5A8C93F6-ADA6-4002-B7F7-0DCFB49BC2E3}">
      <dgm:prSet/>
      <dgm:spPr/>
      <dgm:t>
        <a:bodyPr/>
        <a:lstStyle/>
        <a:p>
          <a:endParaRPr lang="pl-PL"/>
        </a:p>
      </dgm:t>
    </dgm:pt>
    <dgm:pt modelId="{D22C6C5F-B301-4718-B58C-2754D4E0EF4D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/>
            <a:t>zakwaterowanie</a:t>
          </a:r>
        </a:p>
      </dgm:t>
    </dgm:pt>
    <dgm:pt modelId="{625A5A15-F9CA-49F8-97DB-43822855A149}" type="parTrans" cxnId="{BB1F2786-4F89-442A-9C5B-FC35461F37AA}">
      <dgm:prSet/>
      <dgm:spPr/>
      <dgm:t>
        <a:bodyPr/>
        <a:lstStyle/>
        <a:p>
          <a:endParaRPr lang="pl-PL"/>
        </a:p>
      </dgm:t>
    </dgm:pt>
    <dgm:pt modelId="{03B0EECB-668D-422B-A451-61D77DB04722}" type="sibTrans" cxnId="{BB1F2786-4F89-442A-9C5B-FC35461F37AA}">
      <dgm:prSet/>
      <dgm:spPr/>
      <dgm:t>
        <a:bodyPr/>
        <a:lstStyle/>
        <a:p>
          <a:endParaRPr lang="pl-PL"/>
        </a:p>
      </dgm:t>
    </dgm:pt>
    <dgm:pt modelId="{87580B61-0A58-4829-9F87-BC8B5CC46235}">
      <dgm:prSet phldrT="[Tekst]"/>
      <dgm:spPr/>
      <dgm:t>
        <a:bodyPr/>
        <a:lstStyle/>
        <a:p>
          <a:endParaRPr lang="pl-PL" dirty="0"/>
        </a:p>
      </dgm:t>
    </dgm:pt>
    <dgm:pt modelId="{FAB77782-647D-40E1-A27A-C6083C78C682}" type="parTrans" cxnId="{047CEA89-F608-492D-8A1E-23C72812C519}">
      <dgm:prSet/>
      <dgm:spPr/>
      <dgm:t>
        <a:bodyPr/>
        <a:lstStyle/>
        <a:p>
          <a:endParaRPr lang="pl-PL"/>
        </a:p>
      </dgm:t>
    </dgm:pt>
    <dgm:pt modelId="{ED7F4FE5-36C3-4A84-B6A0-82ED1E22452F}" type="sibTrans" cxnId="{047CEA89-F608-492D-8A1E-23C72812C519}">
      <dgm:prSet/>
      <dgm:spPr/>
      <dgm:t>
        <a:bodyPr/>
        <a:lstStyle/>
        <a:p>
          <a:endParaRPr lang="pl-PL"/>
        </a:p>
      </dgm:t>
    </dgm:pt>
    <dgm:pt modelId="{0635F5C1-23F2-460B-B55C-C6F56AC3A342}">
      <dgm:prSet phldrT="[Tekst]" phldr="1"/>
      <dgm:spPr/>
      <dgm:t>
        <a:bodyPr/>
        <a:lstStyle/>
        <a:p>
          <a:endParaRPr lang="pl-PL"/>
        </a:p>
      </dgm:t>
    </dgm:pt>
    <dgm:pt modelId="{1E242E02-F373-4F80-BA92-BC0753D41E23}" type="parTrans" cxnId="{71A9C597-7D94-47F0-8254-A8D96E1DDE9F}">
      <dgm:prSet/>
      <dgm:spPr/>
      <dgm:t>
        <a:bodyPr/>
        <a:lstStyle/>
        <a:p>
          <a:endParaRPr lang="pl-PL"/>
        </a:p>
      </dgm:t>
    </dgm:pt>
    <dgm:pt modelId="{84CB486A-6CD4-41D5-96C7-182CAFD53A9A}" type="sibTrans" cxnId="{71A9C597-7D94-47F0-8254-A8D96E1DDE9F}">
      <dgm:prSet/>
      <dgm:spPr/>
      <dgm:t>
        <a:bodyPr/>
        <a:lstStyle/>
        <a:p>
          <a:endParaRPr lang="pl-PL"/>
        </a:p>
      </dgm:t>
    </dgm:pt>
    <dgm:pt modelId="{88A401F7-E181-4A67-B9E3-4B74D6198738}">
      <dgm:prSet/>
      <dgm:spPr>
        <a:solidFill>
          <a:srgbClr val="0083A5"/>
        </a:solidFill>
      </dgm:spPr>
      <dgm:t>
        <a:bodyPr/>
        <a:lstStyle/>
        <a:p>
          <a:r>
            <a:rPr lang="pl-PL" altLang="pl-PL" dirty="0"/>
            <a:t>test rynku pracy, </a:t>
          </a:r>
        </a:p>
        <a:p>
          <a:r>
            <a:rPr lang="pl-PL" altLang="pl-PL" dirty="0"/>
            <a:t>jeżeli wymagany dla stanowiska</a:t>
          </a:r>
        </a:p>
      </dgm:t>
    </dgm:pt>
    <dgm:pt modelId="{9642B615-E849-479D-A675-975070381E85}" type="parTrans" cxnId="{DA12F969-F2BA-420A-929C-90967B30249C}">
      <dgm:prSet/>
      <dgm:spPr/>
      <dgm:t>
        <a:bodyPr/>
        <a:lstStyle/>
        <a:p>
          <a:endParaRPr lang="pl-PL"/>
        </a:p>
      </dgm:t>
    </dgm:pt>
    <dgm:pt modelId="{87B35E6F-979A-446D-9E0B-7D3D0B923A90}" type="sibTrans" cxnId="{DA12F969-F2BA-420A-929C-90967B30249C}">
      <dgm:prSet/>
      <dgm:spPr/>
      <dgm:t>
        <a:bodyPr/>
        <a:lstStyle/>
        <a:p>
          <a:endParaRPr lang="pl-PL"/>
        </a:p>
      </dgm:t>
    </dgm:pt>
    <dgm:pt modelId="{E051CE30-31D5-44A1-9E8C-0B1C929C7A34}">
      <dgm:prSet/>
      <dgm:spPr>
        <a:solidFill>
          <a:srgbClr val="74C6C7"/>
        </a:solidFill>
      </dgm:spPr>
      <dgm:t>
        <a:bodyPr/>
        <a:lstStyle/>
        <a:p>
          <a:r>
            <a:rPr lang="pl-PL" altLang="pl-PL"/>
            <a:t>ubezpieczenie</a:t>
          </a:r>
          <a:endParaRPr lang="pl-PL" altLang="pl-PL" dirty="0"/>
        </a:p>
      </dgm:t>
    </dgm:pt>
    <dgm:pt modelId="{2E6C22C4-CF0F-4C69-B824-3097B29DA3C8}" type="parTrans" cxnId="{53C450D3-D10D-4507-BAF1-0794BE88796C}">
      <dgm:prSet/>
      <dgm:spPr/>
      <dgm:t>
        <a:bodyPr/>
        <a:lstStyle/>
        <a:p>
          <a:endParaRPr lang="pl-PL"/>
        </a:p>
      </dgm:t>
    </dgm:pt>
    <dgm:pt modelId="{CC46EE50-DD9E-4F6D-8C23-124CE46E6B19}" type="sibTrans" cxnId="{53C450D3-D10D-4507-BAF1-0794BE88796C}">
      <dgm:prSet/>
      <dgm:spPr/>
      <dgm:t>
        <a:bodyPr/>
        <a:lstStyle/>
        <a:p>
          <a:endParaRPr lang="pl-PL"/>
        </a:p>
      </dgm:t>
    </dgm:pt>
    <dgm:pt modelId="{97325732-A475-4F62-8F8F-0157225B5949}" type="pres">
      <dgm:prSet presAssocID="{FD847F0D-394B-40E0-8DF1-ABDB8F7309A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C267A2-B563-45CA-8753-D19E014E2BEB}" type="pres">
      <dgm:prSet presAssocID="{FD847F0D-394B-40E0-8DF1-ABDB8F7309A2}" presName="matrix" presStyleCnt="0"/>
      <dgm:spPr/>
    </dgm:pt>
    <dgm:pt modelId="{F3E8B41C-829B-4A28-8173-AF974FF362BC}" type="pres">
      <dgm:prSet presAssocID="{FD847F0D-394B-40E0-8DF1-ABDB8F7309A2}" presName="tile1" presStyleLbl="node1" presStyleIdx="0" presStyleCnt="4"/>
      <dgm:spPr/>
    </dgm:pt>
    <dgm:pt modelId="{71FC501A-65BA-4086-A8EF-E7001FB1D141}" type="pres">
      <dgm:prSet presAssocID="{FD847F0D-394B-40E0-8DF1-ABDB8F7309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FDC60B-B695-481D-996D-5A7CD85EE79E}" type="pres">
      <dgm:prSet presAssocID="{FD847F0D-394B-40E0-8DF1-ABDB8F7309A2}" presName="tile2" presStyleLbl="node1" presStyleIdx="1" presStyleCnt="4" custLinFactNeighborX="0"/>
      <dgm:spPr/>
    </dgm:pt>
    <dgm:pt modelId="{562BE166-B1CD-4E99-B6BB-ADA9B5D58EE9}" type="pres">
      <dgm:prSet presAssocID="{FD847F0D-394B-40E0-8DF1-ABDB8F7309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63DFB1-060D-47DD-B27F-2B0CA88FA6F6}" type="pres">
      <dgm:prSet presAssocID="{FD847F0D-394B-40E0-8DF1-ABDB8F7309A2}" presName="tile3" presStyleLbl="node1" presStyleIdx="2" presStyleCnt="4"/>
      <dgm:spPr/>
    </dgm:pt>
    <dgm:pt modelId="{359505E5-67E2-47F0-8535-3496E000CE28}" type="pres">
      <dgm:prSet presAssocID="{FD847F0D-394B-40E0-8DF1-ABDB8F7309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94B700B-8E6A-4D66-9FB5-9AFDE1B81107}" type="pres">
      <dgm:prSet presAssocID="{FD847F0D-394B-40E0-8DF1-ABDB8F7309A2}" presName="tile4" presStyleLbl="node1" presStyleIdx="3" presStyleCnt="4"/>
      <dgm:spPr/>
    </dgm:pt>
    <dgm:pt modelId="{0F18CE88-7464-4C50-914D-A597436598DA}" type="pres">
      <dgm:prSet presAssocID="{FD847F0D-394B-40E0-8DF1-ABDB8F7309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A19795B-3DAF-42AA-BCA6-11C8B030495F}" type="pres">
      <dgm:prSet presAssocID="{FD847F0D-394B-40E0-8DF1-ABDB8F7309A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E7D7128-F8EE-4DE4-8515-9B672896ADDA}" type="presOf" srcId="{88A401F7-E181-4A67-B9E3-4B74D6198738}" destId="{C94B700B-8E6A-4D66-9FB5-9AFDE1B81107}" srcOrd="0" destOrd="0" presId="urn:microsoft.com/office/officeart/2005/8/layout/matrix1"/>
    <dgm:cxn modelId="{17F08960-38BB-454F-973F-2373AF0E0827}" type="presOf" srcId="{FD847F0D-394B-40E0-8DF1-ABDB8F7309A2}" destId="{97325732-A475-4F62-8F8F-0157225B5949}" srcOrd="0" destOrd="0" presId="urn:microsoft.com/office/officeart/2005/8/layout/matrix1"/>
    <dgm:cxn modelId="{DA12F969-F2BA-420A-929C-90967B30249C}" srcId="{82EB2FBB-5491-4035-96E8-0B5119D637D1}" destId="{88A401F7-E181-4A67-B9E3-4B74D6198738}" srcOrd="3" destOrd="0" parTransId="{9642B615-E849-479D-A675-975070381E85}" sibTransId="{87B35E6F-979A-446D-9E0B-7D3D0B923A90}"/>
    <dgm:cxn modelId="{C79C7871-5BA4-4BF4-B8D2-2F904452A35E}" type="presOf" srcId="{88A401F7-E181-4A67-B9E3-4B74D6198738}" destId="{0F18CE88-7464-4C50-914D-A597436598DA}" srcOrd="1" destOrd="0" presId="urn:microsoft.com/office/officeart/2005/8/layout/matrix1"/>
    <dgm:cxn modelId="{51763454-3CA0-49F0-B88B-4CD4EAA1F9A3}" type="presOf" srcId="{D22C6C5F-B301-4718-B58C-2754D4E0EF4D}" destId="{6E63DFB1-060D-47DD-B27F-2B0CA88FA6F6}" srcOrd="0" destOrd="0" presId="urn:microsoft.com/office/officeart/2005/8/layout/matrix1"/>
    <dgm:cxn modelId="{BB1F2786-4F89-442A-9C5B-FC35461F37AA}" srcId="{82EB2FBB-5491-4035-96E8-0B5119D637D1}" destId="{D22C6C5F-B301-4718-B58C-2754D4E0EF4D}" srcOrd="2" destOrd="0" parTransId="{625A5A15-F9CA-49F8-97DB-43822855A149}" sibTransId="{03B0EECB-668D-422B-A451-61D77DB04722}"/>
    <dgm:cxn modelId="{047CEA89-F608-492D-8A1E-23C72812C519}" srcId="{FD847F0D-394B-40E0-8DF1-ABDB8F7309A2}" destId="{87580B61-0A58-4829-9F87-BC8B5CC46235}" srcOrd="1" destOrd="0" parTransId="{FAB77782-647D-40E1-A27A-C6083C78C682}" sibTransId="{ED7F4FE5-36C3-4A84-B6A0-82ED1E22452F}"/>
    <dgm:cxn modelId="{12FA188C-9D22-46F0-8A58-9B148649AF2A}" type="presOf" srcId="{82EB2FBB-5491-4035-96E8-0B5119D637D1}" destId="{1A19795B-3DAF-42AA-BCA6-11C8B030495F}" srcOrd="0" destOrd="0" presId="urn:microsoft.com/office/officeart/2005/8/layout/matrix1"/>
    <dgm:cxn modelId="{71A9C597-7D94-47F0-8254-A8D96E1DDE9F}" srcId="{87580B61-0A58-4829-9F87-BC8B5CC46235}" destId="{0635F5C1-23F2-460B-B55C-C6F56AC3A342}" srcOrd="0" destOrd="0" parTransId="{1E242E02-F373-4F80-BA92-BC0753D41E23}" sibTransId="{84CB486A-6CD4-41D5-96C7-182CAFD53A9A}"/>
    <dgm:cxn modelId="{0660109D-6304-4A4A-9BB3-8E754AB8A137}" srcId="{FD847F0D-394B-40E0-8DF1-ABDB8F7309A2}" destId="{82EB2FBB-5491-4035-96E8-0B5119D637D1}" srcOrd="0" destOrd="0" parTransId="{ABE336F5-FC23-4FF0-A3A1-2952A51CE676}" sibTransId="{57BC074D-DBD2-47B4-B6D6-1FDF89315E35}"/>
    <dgm:cxn modelId="{6A472AC2-C3E7-44CD-8AA5-67528F13D6BE}" type="presOf" srcId="{D22C6C5F-B301-4718-B58C-2754D4E0EF4D}" destId="{359505E5-67E2-47F0-8535-3496E000CE28}" srcOrd="1" destOrd="0" presId="urn:microsoft.com/office/officeart/2005/8/layout/matrix1"/>
    <dgm:cxn modelId="{5DC194C3-51F3-431A-9917-F8C2D3C6FF68}" type="presOf" srcId="{E051CE30-31D5-44A1-9E8C-0B1C929C7A34}" destId="{71FDC60B-B695-481D-996D-5A7CD85EE79E}" srcOrd="0" destOrd="0" presId="urn:microsoft.com/office/officeart/2005/8/layout/matrix1"/>
    <dgm:cxn modelId="{FF57FAD2-42BC-4CC9-81ED-F989BFDA421C}" type="presOf" srcId="{F700F58B-012E-4B7D-B095-823B98FFC9B5}" destId="{F3E8B41C-829B-4A28-8173-AF974FF362BC}" srcOrd="0" destOrd="0" presId="urn:microsoft.com/office/officeart/2005/8/layout/matrix1"/>
    <dgm:cxn modelId="{53C450D3-D10D-4507-BAF1-0794BE88796C}" srcId="{82EB2FBB-5491-4035-96E8-0B5119D637D1}" destId="{E051CE30-31D5-44A1-9E8C-0B1C929C7A34}" srcOrd="1" destOrd="0" parTransId="{2E6C22C4-CF0F-4C69-B824-3097B29DA3C8}" sibTransId="{CC46EE50-DD9E-4F6D-8C23-124CE46E6B19}"/>
    <dgm:cxn modelId="{18D7B4EE-06E8-462C-961C-B2947D031FAE}" type="presOf" srcId="{F700F58B-012E-4B7D-B095-823B98FFC9B5}" destId="{71FC501A-65BA-4086-A8EF-E7001FB1D141}" srcOrd="1" destOrd="0" presId="urn:microsoft.com/office/officeart/2005/8/layout/matrix1"/>
    <dgm:cxn modelId="{5A8C93F6-ADA6-4002-B7F7-0DCFB49BC2E3}" srcId="{82EB2FBB-5491-4035-96E8-0B5119D637D1}" destId="{F700F58B-012E-4B7D-B095-823B98FFC9B5}" srcOrd="0" destOrd="0" parTransId="{023999F7-F8A2-47E2-9A86-74546B89E607}" sibTransId="{A26C3A35-8147-4B3F-9229-0DEF7DFAEC87}"/>
    <dgm:cxn modelId="{BC416CFC-48CF-49BB-BE18-25A2401E97CF}" type="presOf" srcId="{E051CE30-31D5-44A1-9E8C-0B1C929C7A34}" destId="{562BE166-B1CD-4E99-B6BB-ADA9B5D58EE9}" srcOrd="1" destOrd="0" presId="urn:microsoft.com/office/officeart/2005/8/layout/matrix1"/>
    <dgm:cxn modelId="{0A2A331B-C0FD-404F-B28F-6274E35455F3}" type="presParOf" srcId="{97325732-A475-4F62-8F8F-0157225B5949}" destId="{51C267A2-B563-45CA-8753-D19E014E2BEB}" srcOrd="0" destOrd="0" presId="urn:microsoft.com/office/officeart/2005/8/layout/matrix1"/>
    <dgm:cxn modelId="{3C586661-BEFE-435D-A1A8-E39FF8DA9840}" type="presParOf" srcId="{51C267A2-B563-45CA-8753-D19E014E2BEB}" destId="{F3E8B41C-829B-4A28-8173-AF974FF362BC}" srcOrd="0" destOrd="0" presId="urn:microsoft.com/office/officeart/2005/8/layout/matrix1"/>
    <dgm:cxn modelId="{DA507731-010D-478E-8C81-8B506BBB2701}" type="presParOf" srcId="{51C267A2-B563-45CA-8753-D19E014E2BEB}" destId="{71FC501A-65BA-4086-A8EF-E7001FB1D141}" srcOrd="1" destOrd="0" presId="urn:microsoft.com/office/officeart/2005/8/layout/matrix1"/>
    <dgm:cxn modelId="{71B5C8F3-D25D-4F53-BF57-8DC1A5A60FDC}" type="presParOf" srcId="{51C267A2-B563-45CA-8753-D19E014E2BEB}" destId="{71FDC60B-B695-481D-996D-5A7CD85EE79E}" srcOrd="2" destOrd="0" presId="urn:microsoft.com/office/officeart/2005/8/layout/matrix1"/>
    <dgm:cxn modelId="{72A257C2-C607-45DC-9DCA-A255A1FA3BA9}" type="presParOf" srcId="{51C267A2-B563-45CA-8753-D19E014E2BEB}" destId="{562BE166-B1CD-4E99-B6BB-ADA9B5D58EE9}" srcOrd="3" destOrd="0" presId="urn:microsoft.com/office/officeart/2005/8/layout/matrix1"/>
    <dgm:cxn modelId="{74A66E7B-9773-4A74-AF9C-E8D83355C25D}" type="presParOf" srcId="{51C267A2-B563-45CA-8753-D19E014E2BEB}" destId="{6E63DFB1-060D-47DD-B27F-2B0CA88FA6F6}" srcOrd="4" destOrd="0" presId="urn:microsoft.com/office/officeart/2005/8/layout/matrix1"/>
    <dgm:cxn modelId="{29F6ADC1-7FD9-4FA1-8E60-FC8D88C7215D}" type="presParOf" srcId="{51C267A2-B563-45CA-8753-D19E014E2BEB}" destId="{359505E5-67E2-47F0-8535-3496E000CE28}" srcOrd="5" destOrd="0" presId="urn:microsoft.com/office/officeart/2005/8/layout/matrix1"/>
    <dgm:cxn modelId="{B8082A21-D81F-4976-A248-D0BB7468A8CA}" type="presParOf" srcId="{51C267A2-B563-45CA-8753-D19E014E2BEB}" destId="{C94B700B-8E6A-4D66-9FB5-9AFDE1B81107}" srcOrd="6" destOrd="0" presId="urn:microsoft.com/office/officeart/2005/8/layout/matrix1"/>
    <dgm:cxn modelId="{984D64BC-C4A7-406C-B690-4C776B26AC1B}" type="presParOf" srcId="{51C267A2-B563-45CA-8753-D19E014E2BEB}" destId="{0F18CE88-7464-4C50-914D-A597436598DA}" srcOrd="7" destOrd="0" presId="urn:microsoft.com/office/officeart/2005/8/layout/matrix1"/>
    <dgm:cxn modelId="{34A324EB-76E5-4542-8CC2-FA574B11202C}" type="presParOf" srcId="{97325732-A475-4F62-8F8F-0157225B5949}" destId="{1A19795B-3DAF-42AA-BCA6-11C8B030495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72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25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64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36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64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36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21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72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25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204854"/>
        <a:ext cx="1639884" cy="795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8B41C-829B-4A28-8173-AF974FF362BC}">
      <dsp:nvSpPr>
        <dsp:cNvPr id="0" name=""/>
        <dsp:cNvSpPr/>
      </dsp:nvSpPr>
      <dsp:spPr>
        <a:xfrm rot="16200000">
          <a:off x="766197" y="-766197"/>
          <a:ext cx="2176016" cy="3708411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2000" kern="1200" dirty="0"/>
            <a:t>stabilne i regularne źródło dochodu na utrzymanie siebie i członków rodziny</a:t>
          </a:r>
        </a:p>
      </dsp:txBody>
      <dsp:txXfrm rot="5400000">
        <a:off x="0" y="0"/>
        <a:ext cx="3708411" cy="1632012"/>
      </dsp:txXfrm>
    </dsp:sp>
    <dsp:sp modelId="{71FDC60B-B695-481D-996D-5A7CD85EE79E}">
      <dsp:nvSpPr>
        <dsp:cNvPr id="0" name=""/>
        <dsp:cNvSpPr/>
      </dsp:nvSpPr>
      <dsp:spPr>
        <a:xfrm>
          <a:off x="3708411" y="0"/>
          <a:ext cx="3708411" cy="2176016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2000" kern="1200"/>
            <a:t>ubezpieczenie</a:t>
          </a:r>
          <a:endParaRPr lang="pl-PL" altLang="pl-PL" sz="2000" kern="1200" dirty="0"/>
        </a:p>
      </dsp:txBody>
      <dsp:txXfrm>
        <a:off x="3708411" y="0"/>
        <a:ext cx="3708411" cy="1632012"/>
      </dsp:txXfrm>
    </dsp:sp>
    <dsp:sp modelId="{6E63DFB1-060D-47DD-B27F-2B0CA88FA6F6}">
      <dsp:nvSpPr>
        <dsp:cNvPr id="0" name=""/>
        <dsp:cNvSpPr/>
      </dsp:nvSpPr>
      <dsp:spPr>
        <a:xfrm rot="10800000">
          <a:off x="0" y="2176016"/>
          <a:ext cx="3708411" cy="2176016"/>
        </a:xfrm>
        <a:prstGeom prst="round1Rect">
          <a:avLst/>
        </a:prstGeom>
        <a:solidFill>
          <a:srgbClr val="0063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zakwaterowanie</a:t>
          </a:r>
        </a:p>
      </dsp:txBody>
      <dsp:txXfrm rot="10800000">
        <a:off x="0" y="2720020"/>
        <a:ext cx="3708411" cy="1632012"/>
      </dsp:txXfrm>
    </dsp:sp>
    <dsp:sp modelId="{C94B700B-8E6A-4D66-9FB5-9AFDE1B81107}">
      <dsp:nvSpPr>
        <dsp:cNvPr id="0" name=""/>
        <dsp:cNvSpPr/>
      </dsp:nvSpPr>
      <dsp:spPr>
        <a:xfrm rot="5400000">
          <a:off x="4474609" y="1409818"/>
          <a:ext cx="2176016" cy="3708411"/>
        </a:xfrm>
        <a:prstGeom prst="round1Rect">
          <a:avLst/>
        </a:prstGeom>
        <a:solidFill>
          <a:srgbClr val="0083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2000" kern="1200" dirty="0"/>
            <a:t>test rynku pracy,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2000" kern="1200" dirty="0"/>
            <a:t>jeżeli wymagany dla stanowiska</a:t>
          </a:r>
        </a:p>
      </dsp:txBody>
      <dsp:txXfrm rot="-5400000">
        <a:off x="3708412" y="2720019"/>
        <a:ext cx="3708411" cy="1632012"/>
      </dsp:txXfrm>
    </dsp:sp>
    <dsp:sp modelId="{1A19795B-3DAF-42AA-BCA6-11C8B030495F}">
      <dsp:nvSpPr>
        <dsp:cNvPr id="0" name=""/>
        <dsp:cNvSpPr/>
      </dsp:nvSpPr>
      <dsp:spPr>
        <a:xfrm>
          <a:off x="2595888" y="1632012"/>
          <a:ext cx="2225046" cy="108800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Cel pobytu pow. 3 miesięcy</a:t>
          </a:r>
        </a:p>
      </dsp:txBody>
      <dsp:txXfrm>
        <a:off x="2649000" y="1685124"/>
        <a:ext cx="2118822" cy="98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5151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2729BD95-DEA3-43DF-923F-F92160E3E8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CA0FFC4B-4BC2-4D95-9566-5C353F503EF8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B9370C3C-7349-4F4C-9F9A-C188502E3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7AB77D4-1E1D-4496-AD18-1C47DE9E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7479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09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925E38D6-D7C4-42A6-B9FC-C942D84CF8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F80661-EAFF-4B16-895B-AD169698DB67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3A71EA7E-E677-49A2-A7B6-812E99A3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E07E233-B499-4654-9D28-5BDDFB253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8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771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891EF6BC-ACF4-46C4-AF7C-15C691BD2A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2F4885-2C14-4ED7-9370-69F5631DF98A}" type="slidenum">
              <a:rPr lang="pl-PL" altLang="pl-PL" sz="1400" smtClean="0"/>
              <a:pPr>
                <a:spcBef>
                  <a:spcPct val="0"/>
                </a:spcBef>
              </a:pPr>
              <a:t>9</a:t>
            </a:fld>
            <a:endParaRPr lang="pl-PL" altLang="pl-PL" sz="1400"/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4B3B943C-23D0-4869-B540-CC02D0857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3C529CA1-9D7F-4578-969B-F9F8DA705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10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1438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856984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lub oświadczenie – dokumenty załatwiane przez pracodawcę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u="sng" dirty="0"/>
              <a:t>Informacja starosty dołączona do wniosku nie uprawnia do legalnego zatrudnienia!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Na podstawie zezwolenia jednolitego można wykonywać pracę tylko i wyłącznie u pracodawcy, który jest wskazany w decyzji na warunkach również podanych w decyzji.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Zmiana pracodawcy wymaga złożenia nowego wniosku.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400" dirty="0"/>
              <a:t>Zmiana warunków pracy, wymaga zmiany zezwolenia – </a:t>
            </a:r>
            <a:r>
              <a:rPr lang="pl-PL" sz="1400" dirty="0"/>
              <a:t>pracodawca użytkownik (APT), stanowisko, wynagrodzenie, wymiar czasu pracy, rodzaj umowy (umowa o pracę/</a:t>
            </a:r>
            <a:r>
              <a:rPr lang="pl-PL" sz="1400" dirty="0">
                <a:sym typeface="Wingdings" panose="05000000000000000000" pitchFamily="2" charset="2"/>
              </a:rPr>
              <a:t> </a:t>
            </a:r>
            <a:r>
              <a:rPr lang="pl-PL" sz="1400" dirty="0"/>
              <a:t>umowa zlecenie)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400" dirty="0"/>
              <a:t>Co nie wymaga zmiany zezwolenia – </a:t>
            </a:r>
            <a:r>
              <a:rPr lang="pl-PL" sz="1400" dirty="0"/>
              <a:t>zmiany siedziby lub miejsca zamieszkania podmiotu powierzającego wykonywanie pracy cudzoziemcowi; przejęcia pracodawcy, nazwy lub formy prawnej lub jego części przez innego pracodawcę, lub przejście zakładu pracy lub jego części na innego pracodawcę; zastąpienia umowy cywilnoprawnej umową o pracę.</a:t>
            </a:r>
            <a:endParaRPr lang="pl-PL" altLang="pl-PL" sz="24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	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64704"/>
            <a:ext cx="849694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077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597700" cy="515059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samego załącznika nr 1 bez wniosku na pobyt czasowy lub załącznik podpisany przez nieupoważnione osoby. Brak oświadczenia o karalności pracodawcy.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Okres pracy wpisany w załączniku krótszy niż 3 miesiące lub odległa data rozpoczęcia pracy, np. za pół roku od momentu weryfikacji.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Wynagrodzenie niższe niż minimalny obowiązujący dochód.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Rozbieżności między dokumentami – załącznikiem nr 1, a dokumentami z pracy (umowa, ZUS).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informacji starosty. Informacja starosty niespójna z załącznikiem.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Zakwaterowanie – źle skonstruowana umowa.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Błędy we wniosku – brak podpisu, niepełny adres.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6196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7D4279-BA07-47B6-B9BE-C6B074F5D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352928" cy="4941168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 legalnego pobytu cudzoziemców na podstawie: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zezwoleń na pobyt czasowy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wiz krajowych, wiz </a:t>
            </a:r>
            <a:r>
              <a:rPr lang="pl-PL" altLang="pl-PL" sz="1800" dirty="0" err="1"/>
              <a:t>Schengen</a:t>
            </a:r>
            <a:endParaRPr lang="pl-PL" altLang="pl-PL" sz="1800" dirty="0"/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ruchu bezwizowego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inne krótkotrwałe dokumenty pobytowe (np. wydane przez inne państwo </a:t>
            </a:r>
            <a:r>
              <a:rPr lang="pl-PL" altLang="pl-PL" sz="1800" dirty="0" err="1"/>
              <a:t>Schengen</a:t>
            </a:r>
            <a:endParaRPr lang="pl-PL" alt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	których ważność skończyłaby się w okresie stanu zagrożenia 	epidemicznego/epidemii (czyli od 14.03.2020 r.)</a:t>
            </a:r>
            <a:r>
              <a:rPr lang="pl-PL" altLang="pl-PL" sz="1800" dirty="0"/>
              <a:t>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800" dirty="0"/>
              <a:t>	</a:t>
            </a:r>
            <a:r>
              <a:rPr lang="pl-PL" altLang="pl-PL" sz="1800" b="1" dirty="0"/>
              <a:t>uznanie pobytu za legalny dotyczy tylko osób, które 14.03.2020 r. 	były w kraju na podstawie ww. tytułów</a:t>
            </a:r>
            <a:endParaRPr lang="pl-PL" altLang="pl-PL" sz="20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dirty="0"/>
          </a:p>
        </p:txBody>
      </p:sp>
      <p:sp>
        <p:nvSpPr>
          <p:cNvPr id="23555" name="Tytuł 1">
            <a:extLst>
              <a:ext uri="{FF2B5EF4-FFF2-40B4-BE49-F238E27FC236}">
                <a16:creationId xmlns:a16="http://schemas.microsoft.com/office/drawing/2014/main" id="{A0B221C8-1455-4717-AA2D-18EFE9D1B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764704"/>
            <a:ext cx="8064896" cy="792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sz="3200" dirty="0"/>
              <a:t>Regulacje prawne związane </a:t>
            </a:r>
            <a:br>
              <a:rPr lang="pl-PL" sz="3200" dirty="0"/>
            </a:br>
            <a:r>
              <a:rPr lang="pl-PL" sz="3200" dirty="0"/>
              <a:t>z epidemią COVID-19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97958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1772816"/>
            <a:ext cx="8434487" cy="474627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 terminu na składanie wniosków o legalizację pobytu czasowego, stałego, rezydenta oraz przedłużenie wiz.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Przedłużenie do 30 dnia następującego po dniu odwołania stanu zagrożenia epidemicznego/epidemii: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ważności kart pobytu oraz tymczasowych zaświadczeń tożsamości cudzoziemca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ważności zezwoleń na pracę, zezwoleń na pracę sezonową oraz oświadczeń o powierzeniu wykonywania pracy cudzoziemcowi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terminu na opuszczenie przez cudzoziemców terytorium Polski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terminu dobrowolnego powrotu określone w decyzjach o zobowiązaniu cudzoziemca do powrotu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2496" y="764704"/>
            <a:ext cx="8434488" cy="711776"/>
          </a:xfrm>
        </p:spPr>
        <p:txBody>
          <a:bodyPr/>
          <a:lstStyle/>
          <a:p>
            <a:pPr algn="l"/>
            <a:r>
              <a:rPr lang="pl-PL" sz="3200" dirty="0"/>
              <a:t>Regulacje prawne związane z epidemią COVID-19</a:t>
            </a:r>
          </a:p>
        </p:txBody>
      </p:sp>
    </p:spTree>
    <p:extLst>
      <p:ext uri="{BB962C8B-B14F-4D97-AF65-F5344CB8AC3E}">
        <p14:creationId xmlns:p14="http://schemas.microsoft.com/office/powerpoint/2010/main" val="361020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2132856"/>
            <a:ext cx="8434487" cy="438623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Pobyt przedłużony jest automatycznie 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nie wymaga złożenia żadnego wniosku</a:t>
            </a:r>
          </a:p>
          <a:p>
            <a:pPr marL="1231900" lvl="2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nie wymaga nowej naklejki wizowej/karty pobytu</a:t>
            </a:r>
          </a:p>
          <a:p>
            <a:pPr marL="908050" lvl="2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W tym okresie można kontynuować pobyt na dotychczasowych zasadach, zgodnie z celem pobytu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1" y="836712"/>
            <a:ext cx="8537722" cy="1152128"/>
          </a:xfrm>
        </p:spPr>
        <p:txBody>
          <a:bodyPr/>
          <a:lstStyle/>
          <a:p>
            <a:pPr algn="l"/>
            <a:r>
              <a:rPr lang="pl-PL" sz="3200" dirty="0"/>
              <a:t>Przedłużenia „</a:t>
            </a:r>
            <a:r>
              <a:rPr lang="pl-PL" sz="3200" dirty="0" err="1"/>
              <a:t>covidowe</a:t>
            </a:r>
            <a:r>
              <a:rPr lang="pl-PL" sz="3200" dirty="0"/>
              <a:t>”</a:t>
            </a:r>
            <a:br>
              <a:rPr lang="pl-PL" sz="3200" dirty="0"/>
            </a:br>
            <a:r>
              <a:rPr lang="pl-PL" sz="3200" dirty="0"/>
              <a:t>									- ważne informacje</a:t>
            </a:r>
          </a:p>
        </p:txBody>
      </p:sp>
    </p:spTree>
    <p:extLst>
      <p:ext uri="{BB962C8B-B14F-4D97-AF65-F5344CB8AC3E}">
        <p14:creationId xmlns:p14="http://schemas.microsoft.com/office/powerpoint/2010/main" val="224236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328DE5-7165-451A-8966-9CBB67B1D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4776" y="1376355"/>
            <a:ext cx="6390437" cy="284473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https://migrant. poznan.uw.gov.pl</a:t>
            </a:r>
            <a:endParaRPr lang="en-US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formularz kontaktowy </a:t>
            </a:r>
            <a:r>
              <a:rPr lang="en-US" altLang="pl-PL" sz="24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cudzoziemcy@poznan.uw.gov.pl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sc@poznan.uw.gov.pl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infolinia +48 61 850 87 77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9262BCF-DBC6-41EA-882C-B851ECD70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7" y="2564904"/>
            <a:ext cx="1525684" cy="1525684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B9BF178-9F46-43F5-B8A3-330D67DDB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1124744"/>
            <a:ext cx="1525684" cy="1525684"/>
          </a:xfrm>
          <a:prstGeom prst="rect">
            <a:avLst/>
          </a:prstGeom>
        </p:spPr>
      </p:pic>
      <p:sp>
        <p:nvSpPr>
          <p:cNvPr id="18" name="Prostokąt 17">
            <a:extLst>
              <a:ext uri="{FF2B5EF4-FFF2-40B4-BE49-F238E27FC236}">
                <a16:creationId xmlns:a16="http://schemas.microsoft.com/office/drawing/2014/main" id="{37BE4913-DB8F-40D6-9260-5AB0EBBA4E8F}"/>
              </a:ext>
            </a:extLst>
          </p:cNvPr>
          <p:cNvSpPr/>
          <p:nvPr/>
        </p:nvSpPr>
        <p:spPr>
          <a:xfrm>
            <a:off x="611560" y="4352072"/>
            <a:ext cx="80736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Do odwołania nieczynny punkt podawczy 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i informacyjny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Dokumenty należy składać pocztą </a:t>
            </a:r>
          </a:p>
          <a:p>
            <a:pPr marL="10795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41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lub </a:t>
            </a:r>
            <a:r>
              <a:rPr kumimoji="0" lang="pl-PL" alt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ePuap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Microsoft YaHei" panose="020B0503020204020204" pitchFamily="34" charset="-122"/>
                <a:cs typeface="+mn-cs"/>
              </a:rPr>
              <a:t>-em</a:t>
            </a:r>
          </a:p>
        </p:txBody>
      </p:sp>
    </p:spTree>
    <p:extLst>
      <p:ext uri="{BB962C8B-B14F-4D97-AF65-F5344CB8AC3E}">
        <p14:creationId xmlns:p14="http://schemas.microsoft.com/office/powerpoint/2010/main" val="959856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czasowego i pracy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8914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BFFEA-672E-48F3-9D24-88F830A4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4DD7A-A273-4CF0-B931-B4665A3B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4400" dirty="0"/>
          </a:p>
          <a:p>
            <a:pPr algn="ctr"/>
            <a:r>
              <a:rPr lang="pl-PL" sz="4400" dirty="0"/>
              <a:t>Zapraszamy na przerwę </a:t>
            </a:r>
          </a:p>
        </p:txBody>
      </p:sp>
    </p:spTree>
    <p:extLst>
      <p:ext uri="{BB962C8B-B14F-4D97-AF65-F5344CB8AC3E}">
        <p14:creationId xmlns:p14="http://schemas.microsoft.com/office/powerpoint/2010/main" val="38460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Praca w Polsce -</a:t>
            </a:r>
            <a:br>
              <a:rPr lang="pl-PL" altLang="pl-PL" sz="4400" dirty="0"/>
            </a:br>
            <a:r>
              <a:rPr lang="pl-PL" altLang="pl-PL" sz="4400" dirty="0"/>
              <a:t>od pobytu czasowego do rezydenta 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czerwiec 2021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Starszy specjalista </a:t>
            </a:r>
            <a:br>
              <a:rPr lang="pl-PL" altLang="pl-PL" sz="1100" dirty="0"/>
            </a:br>
            <a:r>
              <a:rPr lang="pl-PL" altLang="pl-PL" sz="1100" dirty="0"/>
              <a:t>Oddział Legalizacji Pobytu I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czasowy i pracę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czasowy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Co jest istotne w trakcie trwającej epidemii?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5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597700" cy="4502522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to dokument legalizujący zarówno pobyt w Polsce jak i pracę u konkretnego pracodawcy wskazanego w zezwoleniu.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okres od 3 miesięcy do 3 lat w zależności od długości celu pobytu.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wniosek złożony przez cudzoziemca z załącznikiem nr 1 wypełnionym przez pracodawcę.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96752"/>
            <a:ext cx="828092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czasowy i pracę oraz jakie daje możliwości?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799904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2AFE043-3DE7-4560-A1DD-07245BDBB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343775" cy="3743325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</p:txBody>
      </p:sp>
      <p:sp>
        <p:nvSpPr>
          <p:cNvPr id="21507" name="Tytuł 1">
            <a:extLst>
              <a:ext uri="{FF2B5EF4-FFF2-40B4-BE49-F238E27FC236}">
                <a16:creationId xmlns:a16="http://schemas.microsoft.com/office/drawing/2014/main" id="{43C1ECD1-A333-4575-81CC-B7FEA6427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792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Warunki udzielenia zezwolenia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D02AB3-8B0E-4723-B96C-99424ADD28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42713"/>
              </p:ext>
            </p:extLst>
          </p:nvPr>
        </p:nvGraphicFramePr>
        <p:xfrm>
          <a:off x="863588" y="1628800"/>
          <a:ext cx="7416823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881" y="1556792"/>
            <a:ext cx="7772400" cy="3313311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Źródło dochodu powinno być legalne.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	Zawarcie umowy nie jest jednoznaczne z legalnym zatrudnieniem – do 	legalnego zatrudnienia wymagane jest zezwolenie na pracę, jednolite na 	pobyt i pracę lub oświadczenie o powierzeniu pracy.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Stabilność i regularność dochodu.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  <a:r>
              <a:rPr lang="pl-PL" sz="1600" dirty="0"/>
              <a:t>Źródłem jest np. zawarta umowa wskazująca kwotę dochodu 	otrzymywanego regularnie (np. co miesiąc).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Dochód wystarczający na utrzymanie.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  <a:r>
              <a:rPr lang="pl-PL" sz="1600" dirty="0"/>
              <a:t>Dochód wyższy od aktualnych minimalnych kwot dochodu na jednego 	członka rodziny. Jest o 528zł miesięcznie dla osoby we wspólnym 	gospodarstwie domowym i 701zł dla osoby samotnie 	gospodarującej.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Każdy dochód podlega opodatkowaniu.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Stabilne i regularne źródło dochodu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881" y="1412776"/>
            <a:ext cx="7772400" cy="3457327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zawody umieszczone w wykazach „wojewódzkim” i „ogólnopolskim”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zezwolenie na pracę wydane przed złożeniem wniosku o pobyt, ważne w dniu złożenia wniosku, u tego samego pracodawcy na tym samym stanowisku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zatrudnienie u tego samego pracodawcy i na tym samym stanowisku na podstawie oświadczenia o powierzeniu wykonywania pracy: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Co najmniej 3 miesiące bezpośrednio przed złożeniem wniosku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Oświadczenie o powierzeniu wykonywania pracy, umowa o pracę  i potwierdzenie opłacenia składek załączone do wniosku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3 - letni nieprzerwany, legalny pobyt w Polsce przed złożeniem wniosku 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ukończenie uczelni w Polsce w okresie 3 lat poprzedzających złożenie wniosku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Zwolnienie z informacji starosty</a:t>
            </a:r>
          </a:p>
        </p:txBody>
      </p:sp>
    </p:spTree>
    <p:extLst>
      <p:ext uri="{BB962C8B-B14F-4D97-AF65-F5344CB8AC3E}">
        <p14:creationId xmlns:p14="http://schemas.microsoft.com/office/powerpoint/2010/main" val="42895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CC1CBD-6C81-4222-B588-A185ED37B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785"/>
            <a:ext cx="8062913" cy="3673004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dostęp ograniczony – wynika z udzielonego zezwolenia na pobyt czasowy  tj. w decyzji został podany konkretny pracodawca - legalna praca tylko dla pracodawcy wskazanego w zezwoleniu/decyzji i na określonych w nim warunkach,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dostęp nieograniczony – w przypadku zezwoleń udzielonych np. ze względu na: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Studia stacjonarne,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pracę dla absolwenta stacjonarnych studiów wyższych lub studiów doktoranckich </a:t>
            </a:r>
            <a:br>
              <a:rPr lang="pl-PL" sz="1400" dirty="0"/>
            </a:br>
            <a:r>
              <a:rPr lang="pl-PL" sz="1400" dirty="0"/>
              <a:t>w Polsce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małżeństwo z obywatelem polskim,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tzw. połączenie się z rodziną (pobyt z cudzoziemcem na podstawie art. 159 </a:t>
            </a:r>
            <a:r>
              <a:rPr lang="pl-PL" sz="1400" dirty="0" err="1"/>
              <a:t>uoc</a:t>
            </a:r>
            <a:r>
              <a:rPr lang="pl-PL" sz="1400" dirty="0"/>
              <a:t>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zezwolenie na pobyt stały lub pobyt rezydenta długoterminowego UE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3795" name="Tytuł 1">
            <a:extLst>
              <a:ext uri="{FF2B5EF4-FFF2-40B4-BE49-F238E27FC236}">
                <a16:creationId xmlns:a16="http://schemas.microsoft.com/office/drawing/2014/main" id="{1BA57124-1BA9-4757-B84C-54F15B3D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712"/>
            <a:ext cx="7772400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Karta pobytu z dostępem do rynku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1123</Words>
  <Application>Microsoft Office PowerPoint</Application>
  <PresentationFormat>Pokaz na ekranie (4:3)</PresentationFormat>
  <Paragraphs>142</Paragraphs>
  <Slides>17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Microsoft YaHei</vt:lpstr>
      <vt:lpstr>Arial</vt:lpstr>
      <vt:lpstr>Calibri</vt:lpstr>
      <vt:lpstr>Lucida Sans Unicode</vt:lpstr>
      <vt:lpstr>Open Sans</vt:lpstr>
      <vt:lpstr>Tahoma</vt:lpstr>
      <vt:lpstr>Times New Roman</vt:lpstr>
      <vt:lpstr>Wingdings</vt:lpstr>
      <vt:lpstr>Motyw pakietu Office</vt:lpstr>
      <vt:lpstr>Prezentacja programu PowerPoint</vt:lpstr>
      <vt:lpstr>Praca w Polsce - od pobytu czasowego do rezydenta </vt:lpstr>
      <vt:lpstr>Wniosek na pobyt czasowy i pracę</vt:lpstr>
      <vt:lpstr>Czym jest zezwolenie na pobyt czasowy i pracę oraz jakie daje możliwości?</vt:lpstr>
      <vt:lpstr>Prezentacja programu PowerPoint</vt:lpstr>
      <vt:lpstr>Warunki udzielenia zezwolenia</vt:lpstr>
      <vt:lpstr>Stabilne i regularne źródło dochodu</vt:lpstr>
      <vt:lpstr>Zwolnienie z informacji starosty</vt:lpstr>
      <vt:lpstr>Karta pobytu z dostępem do rynku pracy</vt:lpstr>
      <vt:lpstr>Na co zwrócić uwagę?</vt:lpstr>
      <vt:lpstr>Jakie są częste błędy?</vt:lpstr>
      <vt:lpstr>Regulacje prawne związane  z epidemią COVID-19</vt:lpstr>
      <vt:lpstr>Regulacje prawne związane z epidemią COVID-19</vt:lpstr>
      <vt:lpstr>Przedłużenia „covidowe”          - ważne informacje</vt:lpstr>
      <vt:lpstr>Prezentacja programu PowerPoint</vt:lpstr>
      <vt:lpstr>Wątpliwości i pytania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143</cp:revision>
  <cp:lastPrinted>1601-01-01T00:00:00Z</cp:lastPrinted>
  <dcterms:created xsi:type="dcterms:W3CDTF">1601-01-01T00:00:00Z</dcterms:created>
  <dcterms:modified xsi:type="dcterms:W3CDTF">2021-10-24T15:51:27Z</dcterms:modified>
</cp:coreProperties>
</file>