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22" r:id="rId4"/>
    <p:sldId id="324" r:id="rId5"/>
    <p:sldId id="258" r:id="rId6"/>
    <p:sldId id="347" r:id="rId7"/>
    <p:sldId id="263" r:id="rId8"/>
    <p:sldId id="348" r:id="rId9"/>
    <p:sldId id="349" r:id="rId10"/>
    <p:sldId id="350" r:id="rId11"/>
    <p:sldId id="351" r:id="rId12"/>
    <p:sldId id="352" r:id="rId13"/>
    <p:sldId id="354" r:id="rId14"/>
    <p:sldId id="353" r:id="rId15"/>
    <p:sldId id="329" r:id="rId16"/>
    <p:sldId id="330" r:id="rId17"/>
    <p:sldId id="317" r:id="rId18"/>
    <p:sldId id="331" r:id="rId19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108" d="100"/>
          <a:sy n="108" d="100"/>
        </p:scale>
        <p:origin x="17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571B1187-5829-46CC-9DF4-CDBE7B6BC224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MOS www.mos.cudzoziemcy.gov.pl</a:t>
          </a:r>
        </a:p>
      </dgm:t>
    </dgm:pt>
    <dgm:pt modelId="{98CB7902-C48D-4CF7-9ECD-899BEA140514}" type="parTrans" cxnId="{906D54BA-5795-4F54-A339-A6A8346F60B2}">
      <dgm:prSet/>
      <dgm:spPr/>
      <dgm:t>
        <a:bodyPr/>
        <a:lstStyle/>
        <a:p>
          <a:endParaRPr lang="pl-PL"/>
        </a:p>
      </dgm:t>
    </dgm:pt>
    <dgm:pt modelId="{76B6C72B-38CF-40AA-B857-841E3B96D88C}" type="sibTrans" cxnId="{906D54BA-5795-4F54-A339-A6A8346F60B2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5"/>
      <dgm:spPr/>
    </dgm:pt>
    <dgm:pt modelId="{5F367117-E377-4109-9550-27DE06CE87EF}" type="pres">
      <dgm:prSet presAssocID="{AF1E3269-13E7-43BF-8838-02CAC8BA62A5}" presName="connTx" presStyleLbl="parChTrans1D3" presStyleIdx="0" presStyleCnt="5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5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5"/>
      <dgm:spPr/>
    </dgm:pt>
    <dgm:pt modelId="{28525AD9-8ED5-48EC-8E98-484697C7A784}" type="pres">
      <dgm:prSet presAssocID="{1C8125A6-1F8B-4C08-B15F-85BBE818D029}" presName="connTx" presStyleLbl="parChTrans1D3" presStyleIdx="1" presStyleCnt="5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5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5"/>
      <dgm:spPr/>
    </dgm:pt>
    <dgm:pt modelId="{DA35BC6E-5292-45B1-86E4-5C10D0FCC1CB}" type="pres">
      <dgm:prSet presAssocID="{0980501D-7E97-4FE4-BD8B-37DD5C740C72}" presName="connTx" presStyleLbl="parChTrans1D3" presStyleIdx="2" presStyleCnt="5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5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9C854345-847B-4C6A-82AD-2EA2C33094E2}" type="pres">
      <dgm:prSet presAssocID="{98CB7902-C48D-4CF7-9ECD-899BEA140514}" presName="Name25" presStyleLbl="parChTrans1D3" presStyleIdx="3" presStyleCnt="5"/>
      <dgm:spPr/>
    </dgm:pt>
    <dgm:pt modelId="{CF8D93F9-7DAC-4E3D-9ECC-5C1DB6ED3CF8}" type="pres">
      <dgm:prSet presAssocID="{98CB7902-C48D-4CF7-9ECD-899BEA140514}" presName="connTx" presStyleLbl="parChTrans1D3" presStyleIdx="3" presStyleCnt="5"/>
      <dgm:spPr/>
    </dgm:pt>
    <dgm:pt modelId="{E68ADCF7-33B7-46FC-BE86-7D7969EA6F14}" type="pres">
      <dgm:prSet presAssocID="{571B1187-5829-46CC-9DF4-CDBE7B6BC224}" presName="Name30" presStyleCnt="0"/>
      <dgm:spPr/>
    </dgm:pt>
    <dgm:pt modelId="{ABDBA369-F3DB-4D12-BE3A-156D2AAA7359}" type="pres">
      <dgm:prSet presAssocID="{571B1187-5829-46CC-9DF4-CDBE7B6BC224}" presName="level2Shape" presStyleLbl="node3" presStyleIdx="3" presStyleCnt="5"/>
      <dgm:spPr/>
    </dgm:pt>
    <dgm:pt modelId="{4CFBB736-C878-4AB1-A493-D93D96F8A16A}" type="pres">
      <dgm:prSet presAssocID="{571B1187-5829-46CC-9DF4-CDBE7B6BC224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4" presStyleCnt="5"/>
      <dgm:spPr/>
    </dgm:pt>
    <dgm:pt modelId="{CD21FFA9-6E4D-42A2-936C-A8E8C3B96CFD}" type="pres">
      <dgm:prSet presAssocID="{052B1893-C6D4-4CD7-B766-8F5DFFC09FCD}" presName="connTx" presStyleLbl="parChTrans1D3" presStyleIdx="4" presStyleCnt="5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4" presStyleCnt="5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7AA76423-24CF-439B-B6F5-0387E1ABE17D}" type="presOf" srcId="{98CB7902-C48D-4CF7-9ECD-899BEA140514}" destId="{9C854345-847B-4C6A-82AD-2EA2C33094E2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9FEEE48E-8A04-4485-8784-47F3DA2380F8}" type="presOf" srcId="{571B1187-5829-46CC-9DF4-CDBE7B6BC224}" destId="{ABDBA369-F3DB-4D12-BE3A-156D2AAA7359}" srcOrd="0" destOrd="0" presId="urn:microsoft.com/office/officeart/2005/8/layout/hierarchy5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0BEC3899-F56C-410A-A09F-EE8BF9E006F7}" type="presOf" srcId="{98CB7902-C48D-4CF7-9ECD-899BEA140514}" destId="{CF8D93F9-7DAC-4E3D-9ECC-5C1DB6ED3CF8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06D54BA-5795-4F54-A339-A6A8346F60B2}" srcId="{C894C86D-EF15-4143-A6C2-305B77E6A1CA}" destId="{571B1187-5829-46CC-9DF4-CDBE7B6BC224}" srcOrd="2" destOrd="0" parTransId="{98CB7902-C48D-4CF7-9ECD-899BEA140514}" sibTransId="{76B6C72B-38CF-40AA-B857-841E3B96D88C}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E34F8266-70B7-4A18-88FE-131E40C7088E}" type="presParOf" srcId="{23E50E8A-DAC6-4B85-9AF1-D75EDA024F92}" destId="{9C854345-847B-4C6A-82AD-2EA2C33094E2}" srcOrd="4" destOrd="0" presId="urn:microsoft.com/office/officeart/2005/8/layout/hierarchy5"/>
    <dgm:cxn modelId="{C327A58A-903E-4FAA-8A4A-EAD4446EC445}" type="presParOf" srcId="{9C854345-847B-4C6A-82AD-2EA2C33094E2}" destId="{CF8D93F9-7DAC-4E3D-9ECC-5C1DB6ED3CF8}" srcOrd="0" destOrd="0" presId="urn:microsoft.com/office/officeart/2005/8/layout/hierarchy5"/>
    <dgm:cxn modelId="{EC7656A0-B770-4B4A-A576-9B2EB3A485C6}" type="presParOf" srcId="{23E50E8A-DAC6-4B85-9AF1-D75EDA024F92}" destId="{E68ADCF7-33B7-46FC-BE86-7D7969EA6F14}" srcOrd="5" destOrd="0" presId="urn:microsoft.com/office/officeart/2005/8/layout/hierarchy5"/>
    <dgm:cxn modelId="{CEB11294-D934-490C-B737-20DF204FF088}" type="presParOf" srcId="{E68ADCF7-33B7-46FC-BE86-7D7969EA6F14}" destId="{ABDBA369-F3DB-4D12-BE3A-156D2AAA7359}" srcOrd="0" destOrd="0" presId="urn:microsoft.com/office/officeart/2005/8/layout/hierarchy5"/>
    <dgm:cxn modelId="{89B2BFEB-BA47-4FE7-9E85-C096DBC6A4B7}" type="presParOf" srcId="{E68ADCF7-33B7-46FC-BE86-7D7969EA6F14}" destId="{4CFBB736-C878-4AB1-A493-D93D96F8A16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230830">
          <a:off x="883530" y="1796629"/>
          <a:ext cx="2287694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2287694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700" kern="1200">
            <a:latin typeface="+mj-lt"/>
          </a:endParaRPr>
        </a:p>
      </dsp:txBody>
      <dsp:txXfrm>
        <a:off x="1970185" y="1752532"/>
        <a:ext cx="114384" cy="114384"/>
      </dsp:txXfrm>
    </dsp:sp>
    <dsp:sp modelId="{4DB26918-EFD3-4880-8B9F-0377C8D76B79}">
      <dsp:nvSpPr>
        <dsp:cNvPr id="0" name=""/>
        <dsp:cNvSpPr/>
      </dsp:nvSpPr>
      <dsp:spPr>
        <a:xfrm>
          <a:off x="2365250" y="294575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319315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703821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700023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294575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Poznań i delegatury w Kaliszu, Koninie, Lesznie i Pile</a:t>
          </a:r>
        </a:p>
      </dsp:txBody>
      <dsp:txXfrm>
        <a:off x="4755100" y="319315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7945813">
          <a:off x="3697687" y="2282321"/>
          <a:ext cx="138960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38960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57747" y="2260677"/>
        <a:ext cx="69480" cy="69480"/>
      </dsp:txXfrm>
    </dsp:sp>
    <dsp:sp modelId="{04F512E5-C968-4ECB-8F35-859A3CA0C377}">
      <dsp:nvSpPr>
        <dsp:cNvPr id="0" name=""/>
        <dsp:cNvSpPr/>
      </dsp:nvSpPr>
      <dsp:spPr>
        <a:xfrm>
          <a:off x="4730360" y="1265960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Osobiście</a:t>
          </a:r>
        </a:p>
      </dsp:txBody>
      <dsp:txXfrm>
        <a:off x="4755100" y="1290700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1675205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1671408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265960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Tylko po wcześniejszej rejestracji internetowej</a:t>
          </a:r>
        </a:p>
      </dsp:txBody>
      <dsp:txXfrm>
        <a:off x="7120211" y="1290700"/>
        <a:ext cx="1639884" cy="795202"/>
      </dsp:txXfrm>
    </dsp:sp>
    <dsp:sp modelId="{C6F239AF-2842-436E-A32C-9A347D2C96F8}">
      <dsp:nvSpPr>
        <dsp:cNvPr id="0" name=""/>
        <dsp:cNvSpPr/>
      </dsp:nvSpPr>
      <dsp:spPr>
        <a:xfrm rot="1186030">
          <a:off x="4033459" y="3010859"/>
          <a:ext cx="718057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718057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4536" y="3006004"/>
        <a:ext cx="35902" cy="35902"/>
      </dsp:txXfrm>
    </dsp:sp>
    <dsp:sp modelId="{279EA419-0ECB-4D80-B78A-9B46A21704D4}">
      <dsp:nvSpPr>
        <dsp:cNvPr id="0" name=""/>
        <dsp:cNvSpPr/>
      </dsp:nvSpPr>
      <dsp:spPr>
        <a:xfrm>
          <a:off x="4730360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2747777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2889436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2881727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237345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Odciski  po wcześniejszej rejestracji wizyty przez Internet</a:t>
          </a:r>
        </a:p>
      </dsp:txBody>
      <dsp:txXfrm>
        <a:off x="7120211" y="2262085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367420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Odciski po telefonicznej rejestracji wizyty, gdy wysłane wezwanie do uzupełnienia </a:t>
          </a:r>
          <a:r>
            <a:rPr lang="pl-PL" sz="900" kern="1200" dirty="0" err="1">
              <a:latin typeface="+mj-lt"/>
            </a:rPr>
            <a:t>bf</a:t>
          </a:r>
          <a:r>
            <a:rPr lang="pl-PL" sz="900" kern="1200" dirty="0">
              <a:latin typeface="+mj-lt"/>
            </a:rPr>
            <a:t> </a:t>
          </a:r>
        </a:p>
      </dsp:txBody>
      <dsp:txXfrm>
        <a:off x="7120211" y="3233469"/>
        <a:ext cx="1639884" cy="795202"/>
      </dsp:txXfrm>
    </dsp:sp>
    <dsp:sp modelId="{9C854345-847B-4C6A-82AD-2EA2C33094E2}">
      <dsp:nvSpPr>
        <dsp:cNvPr id="0" name=""/>
        <dsp:cNvSpPr/>
      </dsp:nvSpPr>
      <dsp:spPr>
        <a:xfrm rot="3654187">
          <a:off x="3697687" y="3496552"/>
          <a:ext cx="138960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389600" y="13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4357747" y="3474907"/>
        <a:ext cx="69480" cy="69480"/>
      </dsp:txXfrm>
    </dsp:sp>
    <dsp:sp modelId="{ABDBA369-F3DB-4D12-BE3A-156D2AAA7359}">
      <dsp:nvSpPr>
        <dsp:cNvPr id="0" name=""/>
        <dsp:cNvSpPr/>
      </dsp:nvSpPr>
      <dsp:spPr>
        <a:xfrm>
          <a:off x="4730360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MOS www.mos.cudzoziemcy.gov.pl</a:t>
          </a:r>
        </a:p>
      </dsp:txBody>
      <dsp:txXfrm>
        <a:off x="4755100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369170">
          <a:off x="883530" y="3982244"/>
          <a:ext cx="2287694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2287694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700" kern="1200">
            <a:latin typeface="+mj-lt"/>
          </a:endParaRPr>
        </a:p>
      </dsp:txBody>
      <dsp:txXfrm>
        <a:off x="1970185" y="3938147"/>
        <a:ext cx="114384" cy="114384"/>
      </dsp:txXfrm>
    </dsp:sp>
    <dsp:sp modelId="{E8572EB9-3448-4A29-B34B-5D1A8D1CE11B}">
      <dsp:nvSpPr>
        <dsp:cNvPr id="0" name=""/>
        <dsp:cNvSpPr/>
      </dsp:nvSpPr>
      <dsp:spPr>
        <a:xfrm>
          <a:off x="2365250" y="4665806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690546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5075052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5071254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665806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latin typeface="+mj-lt"/>
            </a:rPr>
            <a:t>Najpóźniej w ostatnim dniu legalnego pobytu</a:t>
          </a:r>
        </a:p>
      </dsp:txBody>
      <dsp:txXfrm>
        <a:off x="4755100" y="4690546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12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306594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13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7261924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14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68679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614387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5151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18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8098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147509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4485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9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52353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10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3576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F4538137-0E9E-48B3-ACC3-82C0A65515B4}" type="slidenum">
              <a:rPr kumimoji="0" lang="pl-PL" altLang="pl-PL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11</a:t>
            </a:fld>
            <a:endParaRPr kumimoji="0" lang="pl-PL" altLang="pl-PL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Lucida Sans Unicode" panose="020B0602030504020204" pitchFamily="34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26998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 - Wspólna Przyszłość”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060848"/>
            <a:ext cx="8173764" cy="4502522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Wymagane dokumenty: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polską narodowość przodków – jednego z rodziców, jednego z dziadków lub dwoje pradziadków</a:t>
            </a:r>
          </a:p>
          <a:p>
            <a:pPr marL="1231900" lvl="2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Akty stanu cywilnego sporządzone przez władze byłego ZSRR</a:t>
            </a:r>
          </a:p>
          <a:p>
            <a:pPr marL="1231900" lvl="2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Książeczki wojskowe</a:t>
            </a:r>
          </a:p>
          <a:p>
            <a:pPr marL="1231900" lvl="2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Inne dokumenty źródłowe, pierwotne, ze wskazaną </a:t>
            </a:r>
            <a:r>
              <a:rPr lang="pl-PL" altLang="pl-PL" sz="1400" u="sng" dirty="0"/>
              <a:t>narodowością 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Pozostałe wymogi:</a:t>
            </a:r>
          </a:p>
          <a:p>
            <a:pPr marL="1231900" lvl="2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Chęć osiedlenia się w Polsce na stałe</a:t>
            </a:r>
          </a:p>
          <a:p>
            <a:pPr marL="1231900" lvl="2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400" dirty="0"/>
              <a:t>Wykazanie związków z polskością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Wniosek można złożyć zaraz po przyjeździe do Polski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36712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Stały pobyt dla osoby posiadającej polskiego pochodzenia</a:t>
            </a:r>
          </a:p>
        </p:txBody>
      </p:sp>
    </p:spTree>
    <p:extLst>
      <p:ext uri="{BB962C8B-B14F-4D97-AF65-F5344CB8AC3E}">
        <p14:creationId xmlns:p14="http://schemas.microsoft.com/office/powerpoint/2010/main" val="189523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173764" cy="435850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Wymagane dokumenty: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Aktualny (nie starszy niż 3 miesiące) akt małżeństwa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Brak zaległości podatkowych – zaświadczenie z Urzędu Skarbowego 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Wniosek może być złożony przez osobę która: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przebywa na terytorium Polski </a:t>
            </a:r>
            <a:r>
              <a:rPr lang="pl-PL" sz="1600" u="sng" dirty="0"/>
              <a:t>nieprzerwanie</a:t>
            </a:r>
            <a:r>
              <a:rPr lang="pl-PL" sz="1600" dirty="0"/>
              <a:t> przez okres nie krótszy niż 2 lata na podstawie zezwolenia na pobyt czasowy udzielonego w związku z pozostawaniem w związku małżeńskim z tym obywatelem polskim</a:t>
            </a:r>
            <a:r>
              <a:rPr lang="pl-PL" altLang="pl-PL" sz="1600" dirty="0"/>
              <a:t> (art. 158 ust. 1 pkt 1 ustawy o cudzoziemcach)</a:t>
            </a:r>
            <a:r>
              <a:rPr lang="pl-PL" sz="1600" dirty="0"/>
              <a:t> i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minęło co najmniej 3 lata od zawarcia związku małżeńskiego.</a:t>
            </a: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Stały pobyt dla małżonka obywatela polskiego</a:t>
            </a:r>
          </a:p>
        </p:txBody>
      </p:sp>
    </p:spTree>
    <p:extLst>
      <p:ext uri="{BB962C8B-B14F-4D97-AF65-F5344CB8AC3E}">
        <p14:creationId xmlns:p14="http://schemas.microsoft.com/office/powerpoint/2010/main" val="184985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173764" cy="4862562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Dziecko cudzoziemca: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posiadającego zezwolenie na pobyt stały lub rezydenta długoterminowego UE, urodzone już po uzyskaniu tego zezwolenia przez rodzica lub podczas pobytu czasowego rodzica, podczas pobytu humanitarnego lub zgody na pobyt tolerowany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Wymagane dokumenty: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Akt urodzenia dziecka z tłumaczeniem jeżeli dokument jest obcojęzyczny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Kopia decyzji rodzica.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Wniosek można złożyć po uzyskaniu przez rodzica zezwolenia na pobyt stały lub rezydenta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Stały pobyt dla małoletniego</a:t>
            </a:r>
          </a:p>
        </p:txBody>
      </p:sp>
    </p:spTree>
    <p:extLst>
      <p:ext uri="{BB962C8B-B14F-4D97-AF65-F5344CB8AC3E}">
        <p14:creationId xmlns:p14="http://schemas.microsoft.com/office/powerpoint/2010/main" val="79663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700808"/>
            <a:ext cx="8173764" cy="4862562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Dziecko obywatela RP: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sz="1600" dirty="0"/>
              <a:t>jest udzielane dziecku obywatela polskiego pozostającym pod jego władzą rodzicielską.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Wymagane dokumenty: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Akt urodzenia dziecka z tłumaczeniem jeżeli dokument jest obcojęzyczny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Kopia dowodu osobistego rodzica.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Wniosek można złożyć po uzyskaniu przez rodzica obywatelstwa polskiego lub zaraz po urodzeniu dziecka (gdy rodzic posiada już polskie obywatelstwo) i otrzymaniu dokumentu podróży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Stały pobyt dla małoletniego</a:t>
            </a:r>
          </a:p>
        </p:txBody>
      </p:sp>
    </p:spTree>
    <p:extLst>
      <p:ext uri="{BB962C8B-B14F-4D97-AF65-F5344CB8AC3E}">
        <p14:creationId xmlns:p14="http://schemas.microsoft.com/office/powerpoint/2010/main" val="368001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492896"/>
            <a:ext cx="8173764" cy="407047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Pobyt tolerowany – </a:t>
            </a:r>
            <a:r>
              <a:rPr lang="pl-PL" altLang="pl-PL" sz="2000" dirty="0"/>
              <a:t>po 10 latach od otrzymania pobytu tolerowanego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Status uchodźcy, ochrona uzupełniająca lub pobyt ze względów humanitarnych – </a:t>
            </a:r>
            <a:r>
              <a:rPr lang="pl-PL" altLang="pl-PL" sz="2000" dirty="0"/>
              <a:t>po 5 latach od otrzymania statusu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Azyl – </a:t>
            </a:r>
            <a:r>
              <a:rPr lang="pl-PL" altLang="pl-PL" sz="2000" dirty="0"/>
              <a:t>od razu po otrzymaniu decyzji o azylu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2800" dirty="0"/>
              <a:t>Stały pobyt dla osoby posiadającej pobyt tolerowany, status uchodźcy, ochrony uzupełniającej lub azyl</a:t>
            </a:r>
          </a:p>
        </p:txBody>
      </p:sp>
    </p:spTree>
    <p:extLst>
      <p:ext uri="{BB962C8B-B14F-4D97-AF65-F5344CB8AC3E}">
        <p14:creationId xmlns:p14="http://schemas.microsoft.com/office/powerpoint/2010/main" val="333924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136904" cy="5006578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Termin składania wniosku, czas rozpatrywania wniosku nie jest wliczany w ten termin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Przy wnioskach dla małżonka obywatela RP – sprawdzenie czy minęły okresy wymagane do złożenia wniosku i czy pobyt jest nieprzerwany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Wypełnienie całego wniosku i podpisanie wraz ze wskazaniem w uzasadnieniu jaki jest powód złożenia wniosku na pobyt stały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Przygotowanie pełnej dokumentacji – dokumenty aktualne, kopie poświadczone notarialnie lub oryginały do wglądu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Sprawdzenie czy dokumenty potwierdzające polskie pochodzenie wskazują na narodowość polską przodków i potwierdzają pokrewieństwo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Przy pobycie tolerowanym – sprawdzenie czy dany pobyt tolerowany uprawnia do uzyskania zezwolenia na pobyt stały</a:t>
            </a:r>
            <a:endParaRPr lang="pl-PL" altLang="pl-PL" sz="20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8136904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0774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712968" cy="515059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na pobyt stały za wcześnie.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na formularzu na pobyt stały, a nie na pobyt rezydenta długoterminowego UE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dla dziecka urodzonego w Polsce bez dołączenia dokumentu podroży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na pobyt stały dla małżonka obywatela RP bez posiadania pobytu czasowego wydanego w związku z zawarciem tego związku małżeńskiego (art. 158 ust. 1 pkt 1 ustawy o cudzoziemcach)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Błędy we wniosku – brak podpisu, niepełny adres.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Dokumenty złożone tylko w kopii, niepoświadczonej lub bez oryginałów.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złożenia oryginałów dokumentów potwierdzających polskie pochodzenie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Potwierdzenie polskiego pochodzenia tylko poprzez dokumenty współczesne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61969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E328DE5-7165-451A-8966-9CBB67B1D8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94776" y="1376355"/>
            <a:ext cx="6390437" cy="284473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https://migrant. poznan.uw.gov.pl</a:t>
            </a:r>
            <a:endParaRPr lang="en-US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formularz kontaktowy </a:t>
            </a:r>
            <a:r>
              <a:rPr lang="en-US" altLang="pl-PL" sz="2400" dirty="0"/>
              <a:t>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cudzoziemcy@poznan.uw.gov.pl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sc@poznan.uw.gov.pl</a:t>
            </a:r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infolinia +48 61 850 87 77 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29262BCF-DBC6-41EA-882C-B851ECD70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67" y="2564904"/>
            <a:ext cx="1525684" cy="1525684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5B9BF178-9F46-43F5-B8A3-330D67DDB4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87" y="1124744"/>
            <a:ext cx="1525684" cy="152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56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czasowego i pracy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89145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Zezwolenia bezterminowe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kwiecień 2023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792960"/>
          </a:xfrm>
        </p:spPr>
        <p:txBody>
          <a:bodyPr/>
          <a:lstStyle/>
          <a:p>
            <a:r>
              <a:rPr lang="pl-PL" sz="3200" dirty="0"/>
              <a:t>Rodzaje zezwoleń bezterminowych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Zezwolenie na pobyt stały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Zezwolenie na pobyt rezydenta długoterminowego UE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85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Zezwolenie na pobyt stały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60848"/>
            <a:ext cx="8228013" cy="3988818"/>
          </a:xfrm>
        </p:spPr>
        <p:txBody>
          <a:bodyPr/>
          <a:lstStyle/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stały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Kto może złożyć wniosek na pobyt stały?</a:t>
            </a:r>
            <a:endParaRPr lang="pl-PL" altLang="pl-PL" sz="800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56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czas nieokreślony i wymieniana jest jedynie sama karta pobytu co 10 lat.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to dokument legalizujący zarówno pobyt w Polsce jak i pracę. Na podstawie zezwolenia na pobyt stały można wykonywać pracę u każdego pracodawcy na dowolnych warunkach zatrudnienia. 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wniosek złożony przez cudzoziemca.</a:t>
            </a:r>
            <a:endParaRPr lang="en-US" altLang="pl-PL" sz="20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96752"/>
            <a:ext cx="828092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stały?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Posiadacz Karty Polaka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Osoba posiadająca polskie pochodzenie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Małżonek obywatela RP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Pobyt stały dla małoletniego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Osoba posiadająca pobyt tolerowany, azyl lub status uchodźcy , ochronę uzupełniającą lub zgodę na pobyt ze względów humanitarnych oraz ofiary handlu</a:t>
            </a:r>
            <a:endParaRPr lang="en-US" altLang="pl-PL" sz="20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196752"/>
            <a:ext cx="8280920" cy="864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000" dirty="0"/>
              <a:t>Kto może złożyć wniosek na pobyt stały?</a:t>
            </a:r>
          </a:p>
        </p:txBody>
      </p:sp>
    </p:spTree>
    <p:extLst>
      <p:ext uri="{BB962C8B-B14F-4D97-AF65-F5344CB8AC3E}">
        <p14:creationId xmlns:p14="http://schemas.microsoft.com/office/powerpoint/2010/main" val="6028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896537"/>
              </p:ext>
            </p:extLst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173764" cy="4430514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Termin złożenia wniosku na pobyt stały zależny jest od celu pobytu.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Formularz wniosku jest jednakowy dla wszystkich celów pobytu.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Dokumenty dołączone do wniosku zależne są od celu pobytu.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Dokumenty wymagane do wszczęcia postępowania są jednakowe </a:t>
            </a:r>
          </a:p>
          <a:p>
            <a:pPr marL="1689100" lvl="3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200" dirty="0"/>
              <a:t>Wypełniony i podpisany formularz wniosku</a:t>
            </a:r>
          </a:p>
          <a:p>
            <a:pPr marL="1689100" lvl="3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200" dirty="0"/>
              <a:t>Dokument podroży</a:t>
            </a:r>
          </a:p>
          <a:p>
            <a:pPr marL="1689100" lvl="3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200" dirty="0"/>
              <a:t>4 fotografie</a:t>
            </a:r>
          </a:p>
          <a:p>
            <a:pPr marL="1689100" lvl="3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200" dirty="0"/>
              <a:t>Oplata skarbowa – 640zł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16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Kiedy można złożyć wniosek na pobyt stały i jakie warunki należy spełnić?</a:t>
            </a:r>
          </a:p>
        </p:txBody>
      </p:sp>
    </p:spTree>
    <p:extLst>
      <p:ext uri="{BB962C8B-B14F-4D97-AF65-F5344CB8AC3E}">
        <p14:creationId xmlns:p14="http://schemas.microsoft.com/office/powerpoint/2010/main" val="2829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Wymagane dokumenty: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Karta Polaka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Oświadczenie podpisane osobiście o chęci osiedlenia się w Polsce na stałe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chęć osiedlenia się w Polsce na stałe – np. potwierdzające pracę lub naukę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posiadanie miejsca zamieszkania w Polsce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Brak zaległości podatkowych – zaświadczenie z Urzędu Skarbowego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Wniosek można złożyć zaraz po przyjeździe do Polski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Świadczenie pieniężne dla posiadacza Karty Polaka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Najpóźniej do 3 miesięcy od złożenia wniosku na stały pobyt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Stały pobyt dla posiadacza Karty Polaka</a:t>
            </a:r>
          </a:p>
        </p:txBody>
      </p:sp>
    </p:spTree>
    <p:extLst>
      <p:ext uri="{BB962C8B-B14F-4D97-AF65-F5344CB8AC3E}">
        <p14:creationId xmlns:p14="http://schemas.microsoft.com/office/powerpoint/2010/main" val="307747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3591</TotalTime>
  <Words>995</Words>
  <Application>Microsoft Office PowerPoint</Application>
  <PresentationFormat>Pokaz na ekranie (4:3)</PresentationFormat>
  <Paragraphs>150</Paragraphs>
  <Slides>18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Microsoft YaHei</vt:lpstr>
      <vt:lpstr>Arial</vt:lpstr>
      <vt:lpstr>Calibri</vt:lpstr>
      <vt:lpstr>Lucida Sans Unicode</vt:lpstr>
      <vt:lpstr>Open Sans</vt:lpstr>
      <vt:lpstr>Times New Roman</vt:lpstr>
      <vt:lpstr>Motyw pakietu Office</vt:lpstr>
      <vt:lpstr>Prezentacja programu PowerPoint</vt:lpstr>
      <vt:lpstr>Zezwolenia bezterminowe</vt:lpstr>
      <vt:lpstr>Rodzaje zezwoleń bezterminowych</vt:lpstr>
      <vt:lpstr>Zezwolenie na pobyt stały</vt:lpstr>
      <vt:lpstr>Czym jest zezwolenie na pobyt stały?</vt:lpstr>
      <vt:lpstr>Kto może złożyć wniosek na pobyt stały?</vt:lpstr>
      <vt:lpstr>Prezentacja programu PowerPoint</vt:lpstr>
      <vt:lpstr>Kiedy można złożyć wniosek na pobyt stały i jakie warunki należy spełnić?</vt:lpstr>
      <vt:lpstr>Stały pobyt dla posiadacza Karty Polaka</vt:lpstr>
      <vt:lpstr>Stały pobyt dla osoby posiadającej polskiego pochodzenia</vt:lpstr>
      <vt:lpstr>Stały pobyt dla małżonka obywatela polskiego</vt:lpstr>
      <vt:lpstr>Stały pobyt dla małoletniego</vt:lpstr>
      <vt:lpstr>Stały pobyt dla małoletniego</vt:lpstr>
      <vt:lpstr>Stały pobyt dla osoby posiadającej pobyt tolerowany, status uchodźcy, ochrony uzupełniającej lub azyl</vt:lpstr>
      <vt:lpstr>Na co zwrócić uwagę?</vt:lpstr>
      <vt:lpstr>Jakie są częste błędy?</vt:lpstr>
      <vt:lpstr>Prezentacja programu PowerPoint</vt:lpstr>
      <vt:lpstr>Wątpliwości i pytania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179</cp:revision>
  <cp:lastPrinted>1601-01-01T00:00:00Z</cp:lastPrinted>
  <dcterms:created xsi:type="dcterms:W3CDTF">1601-01-01T00:00:00Z</dcterms:created>
  <dcterms:modified xsi:type="dcterms:W3CDTF">2023-07-27T11:40:01Z</dcterms:modified>
</cp:coreProperties>
</file>